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4"/>
  </p:sldMasterIdLst>
  <p:notesMasterIdLst>
    <p:notesMasterId r:id="rId21"/>
  </p:notesMasterIdLst>
  <p:sldIdLst>
    <p:sldId id="911" r:id="rId5"/>
    <p:sldId id="912" r:id="rId6"/>
    <p:sldId id="913" r:id="rId7"/>
    <p:sldId id="922" r:id="rId8"/>
    <p:sldId id="928" r:id="rId9"/>
    <p:sldId id="929" r:id="rId10"/>
    <p:sldId id="930" r:id="rId11"/>
    <p:sldId id="916" r:id="rId12"/>
    <p:sldId id="923" r:id="rId13"/>
    <p:sldId id="931" r:id="rId14"/>
    <p:sldId id="932" r:id="rId15"/>
    <p:sldId id="925" r:id="rId16"/>
    <p:sldId id="926" r:id="rId17"/>
    <p:sldId id="921" r:id="rId18"/>
    <p:sldId id="924" r:id="rId19"/>
    <p:sldId id="933" r:id="rId20"/>
  </p:sldIdLst>
  <p:sldSz cx="12192000" cy="6858000"/>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681A"/>
    <a:srgbClr val="595959"/>
    <a:srgbClr val="C3D940"/>
    <a:srgbClr val="5CB1E3"/>
    <a:srgbClr val="CC0000"/>
    <a:srgbClr val="FF0000"/>
    <a:srgbClr val="134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4005" autoAdjust="0"/>
  </p:normalViewPr>
  <p:slideViewPr>
    <p:cSldViewPr>
      <p:cViewPr varScale="1">
        <p:scale>
          <a:sx n="98" d="100"/>
          <a:sy n="98" d="100"/>
        </p:scale>
        <p:origin x="780"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212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dirty="0"/>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43C2C293-C294-4D6D-B657-51DA09345419}" type="datetimeFigureOut">
              <a:rPr lang="en-US" smtClean="0"/>
              <a:pPr/>
              <a:t>8/14/2017</a:t>
            </a:fld>
            <a:endParaRPr lang="en-US" dirty="0"/>
          </a:p>
        </p:txBody>
      </p:sp>
      <p:sp>
        <p:nvSpPr>
          <p:cNvPr id="4" name="Slide Image Placeholder 3"/>
          <p:cNvSpPr>
            <a:spLocks noGrp="1" noRot="1" noChangeAspect="1"/>
          </p:cNvSpPr>
          <p:nvPr>
            <p:ph type="sldImg" idx="2"/>
          </p:nvPr>
        </p:nvSpPr>
        <p:spPr>
          <a:xfrm>
            <a:off x="390525" y="692150"/>
            <a:ext cx="6153150" cy="3462338"/>
          </a:xfrm>
          <a:prstGeom prst="rect">
            <a:avLst/>
          </a:prstGeom>
          <a:noFill/>
          <a:ln w="12700">
            <a:solidFill>
              <a:prstClr val="black"/>
            </a:solidFill>
          </a:ln>
        </p:spPr>
        <p:txBody>
          <a:bodyPr vert="horz" lIns="92382" tIns="46191" rIns="92382" bIns="46191" rtlCol="0" anchor="ctr"/>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319E9551-5BB3-4423-9C2D-D1DF71B12255}" type="slidenum">
              <a:rPr lang="en-US" smtClean="0"/>
              <a:pPr/>
              <a:t>‹#›</a:t>
            </a:fld>
            <a:endParaRPr lang="en-US" dirty="0"/>
          </a:p>
        </p:txBody>
      </p:sp>
    </p:spTree>
    <p:extLst>
      <p:ext uri="{BB962C8B-B14F-4D97-AF65-F5344CB8AC3E}">
        <p14:creationId xmlns:p14="http://schemas.microsoft.com/office/powerpoint/2010/main" val="3735716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19E9551-5BB3-4423-9C2D-D1DF71B12255}" type="slidenum">
              <a:rPr lang="en-US" smtClean="0"/>
              <a:pPr/>
              <a:t>1</a:t>
            </a:fld>
            <a:endParaRPr lang="en-US" dirty="0"/>
          </a:p>
        </p:txBody>
      </p:sp>
    </p:spTree>
    <p:extLst>
      <p:ext uri="{BB962C8B-B14F-4D97-AF65-F5344CB8AC3E}">
        <p14:creationId xmlns:p14="http://schemas.microsoft.com/office/powerpoint/2010/main" val="2301970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standard warranty for coatings is one year. that includes paint, galvanizing, and paint over galv. There are, however, extended warranties if you’re interested. </a:t>
            </a:r>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t>11</a:t>
            </a:fld>
            <a:endParaRPr lang="en-US"/>
          </a:p>
        </p:txBody>
      </p:sp>
    </p:spTree>
    <p:extLst>
      <p:ext uri="{BB962C8B-B14F-4D97-AF65-F5344CB8AC3E}">
        <p14:creationId xmlns:p14="http://schemas.microsoft.com/office/powerpoint/2010/main" val="418398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pick</a:t>
            </a:r>
            <a:r>
              <a:rPr lang="en-US" baseline="0" dirty="0" smtClean="0"/>
              <a:t> one of these – these are options. </a:t>
            </a:r>
          </a:p>
          <a:p>
            <a:r>
              <a:rPr lang="en-US" baseline="0" dirty="0" smtClean="0"/>
              <a:t>If you want 5 </a:t>
            </a:r>
            <a:r>
              <a:rPr lang="en-US" baseline="0" dirty="0" err="1" smtClean="0"/>
              <a:t>yr</a:t>
            </a:r>
            <a:r>
              <a:rPr lang="en-US" baseline="0" dirty="0" smtClean="0"/>
              <a:t> warranty, tell PA what </a:t>
            </a:r>
            <a:r>
              <a:rPr lang="en-US" baseline="0" dirty="0" err="1" smtClean="0"/>
              <a:t>youre</a:t>
            </a:r>
            <a:r>
              <a:rPr lang="en-US" baseline="0" dirty="0" smtClean="0"/>
              <a:t> looking for and they can guide you to a spec</a:t>
            </a:r>
          </a:p>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t>15</a:t>
            </a:fld>
            <a:endParaRPr lang="en-US"/>
          </a:p>
        </p:txBody>
      </p:sp>
    </p:spTree>
    <p:extLst>
      <p:ext uri="{BB962C8B-B14F-4D97-AF65-F5344CB8AC3E}">
        <p14:creationId xmlns:p14="http://schemas.microsoft.com/office/powerpoint/2010/main" val="1924494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t>2</a:t>
            </a:fld>
            <a:endParaRPr lang="en-US"/>
          </a:p>
        </p:txBody>
      </p:sp>
    </p:spTree>
    <p:extLst>
      <p:ext uri="{BB962C8B-B14F-4D97-AF65-F5344CB8AC3E}">
        <p14:creationId xmlns:p14="http://schemas.microsoft.com/office/powerpoint/2010/main" val="1894139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Steel exposed to the environment is continuously attacked, a process called corrosion.  To prevent against this costly corrosion, protective coatings are often used.  Galvanizing has been a corrosion protection method dating back as far as 1742.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Galvanizing involves cleaning steel and immersing the clean steel in a bath of molten zinc.  The key component that makes galvanizing unique is the intermixing of iron from the steel and zinc from the molten bath to form the galvanized coating.</a:t>
            </a:r>
          </a:p>
          <a:p>
            <a:endParaRPr lang="en-US" dirty="0" smtClean="0"/>
          </a:p>
          <a:p>
            <a:r>
              <a:rPr lang="en-US" dirty="0" smtClean="0"/>
              <a:t>The cost of galvanizing steel is similar to other corrosion protection methods.  It is a metallic coating that is more durable and abrasion resistant than other corrosion protection system.  The galvanized coating provides complete, continuous coverage to all surfaces exposed in the hot-dip bath.  The coating is intended to last the lifetime of the structure eliminating the maintenance cycles and providing substantial cost savings over the service life of the structure.</a:t>
            </a:r>
          </a:p>
        </p:txBody>
      </p:sp>
      <p:sp>
        <p:nvSpPr>
          <p:cNvPr id="4" name="Slide Number Placeholder 3"/>
          <p:cNvSpPr>
            <a:spLocks noGrp="1"/>
          </p:cNvSpPr>
          <p:nvPr>
            <p:ph type="sldNum" sz="quarter" idx="10"/>
          </p:nvPr>
        </p:nvSpPr>
        <p:spPr/>
        <p:txBody>
          <a:bodyPr/>
          <a:lstStyle/>
          <a:p>
            <a:fld id="{319E9551-5BB3-4423-9C2D-D1DF71B12255}" type="slidenum">
              <a:rPr lang="en-US" smtClean="0"/>
              <a:pPr/>
              <a:t>3</a:t>
            </a:fld>
            <a:endParaRPr lang="en-US" dirty="0"/>
          </a:p>
        </p:txBody>
      </p:sp>
    </p:spTree>
    <p:extLst>
      <p:ext uri="{BB962C8B-B14F-4D97-AF65-F5344CB8AC3E}">
        <p14:creationId xmlns:p14="http://schemas.microsoft.com/office/powerpoint/2010/main" val="96177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90000"/>
              </a:lnSpc>
            </a:pPr>
            <a:r>
              <a:rPr lang="en-US" dirty="0" smtClean="0"/>
              <a:t>After the steel has been completely cleaned, it is now ready for immersion in the galvanizing kettle.  The kettle contains zinc specified to ASTM B 6, which outlines the purity of zinc.  Three different grades are outlined in specification ASTM B6. </a:t>
            </a:r>
            <a:r>
              <a:rPr lang="en-US" baseline="0" dirty="0" smtClean="0"/>
              <a:t> </a:t>
            </a:r>
            <a:r>
              <a:rPr lang="en-US" dirty="0" smtClean="0"/>
              <a:t>These grades vary in zinc purity.  All of these grades contain at least 98% zinc and also include other trace elements. </a:t>
            </a:r>
          </a:p>
          <a:p>
            <a:pPr>
              <a:lnSpc>
                <a:spcPct val="90000"/>
              </a:lnSpc>
            </a:pPr>
            <a:endParaRPr lang="en-US" dirty="0" smtClean="0"/>
          </a:p>
          <a:p>
            <a:pPr>
              <a:lnSpc>
                <a:spcPct val="90000"/>
              </a:lnSpc>
            </a:pPr>
            <a:r>
              <a:rPr lang="en-US" dirty="0" smtClean="0"/>
              <a:t>Small amounts of other metals may be added to the zinc melt in order to promote certain desirable properties in the galvanized coating.  Aluminum is added to the kettle to increase the brightness of the coating appearance.  Nickel is sometimes added in order to reduce the reactivity of highly reactive steel.  Other elements that are sometimes added to the kettle include bismuth (promotes drainage), tin (brightness, coating appearance), and lead (drainage).</a:t>
            </a:r>
          </a:p>
          <a:p>
            <a:pPr>
              <a:lnSpc>
                <a:spcPct val="90000"/>
              </a:lnSpc>
            </a:pPr>
            <a:endParaRPr lang="en-US" dirty="0" smtClean="0"/>
          </a:p>
          <a:p>
            <a:pPr>
              <a:lnSpc>
                <a:spcPct val="90000"/>
              </a:lnSpc>
            </a:pPr>
            <a:r>
              <a:rPr lang="en-US" dirty="0" smtClean="0"/>
              <a:t>The kettle is typically operated in a temperature range of 820-860 F, at which point the zinc is in the liquid state.  Parts are immersed into the zinc melt at a relatively constant speed.  The steel remains in the galvanizing kettle until the temperature of the steel increases to the point where zinc begins to diffuse into the steel and form the galvanized coating.  </a:t>
            </a:r>
          </a:p>
          <a:p>
            <a:pPr>
              <a:lnSpc>
                <a:spcPct val="90000"/>
              </a:lnSpc>
            </a:pPr>
            <a:endParaRPr lang="en-US" dirty="0" smtClean="0"/>
          </a:p>
          <a:p>
            <a:pPr>
              <a:lnSpc>
                <a:spcPct val="90000"/>
              </a:lnSpc>
            </a:pPr>
            <a:r>
              <a:rPr lang="en-US" dirty="0" smtClean="0"/>
              <a:t>It is important to keep this dipping procedure in mind when designing for hot-dip galvanizing.  Fabrications are more easily galvanized when certain design practices have been incorporated and followed.  Promoting a design that allows the cleaning solutions and the molten zinc to easily flow around, in and out of the steel will facilitate a higher quality galvanized coating.  Once the steel temperature has reached the reaction temperature required to form a galvanized coating, signified by a ceasing of bubbling action in the bath, the steel article is withdrawn from the zinc kettle.  The entire dip usually lasts less than ten minutes depending on the thickness of the steel.</a:t>
            </a:r>
          </a:p>
        </p:txBody>
      </p:sp>
      <p:sp>
        <p:nvSpPr>
          <p:cNvPr id="4" name="Slide Number Placeholder 3"/>
          <p:cNvSpPr>
            <a:spLocks noGrp="1"/>
          </p:cNvSpPr>
          <p:nvPr>
            <p:ph type="sldNum" sz="quarter" idx="10"/>
          </p:nvPr>
        </p:nvSpPr>
        <p:spPr/>
        <p:txBody>
          <a:bodyPr/>
          <a:lstStyle/>
          <a:p>
            <a:fld id="{319E9551-5BB3-4423-9C2D-D1DF71B12255}" type="slidenum">
              <a:rPr lang="en-US" smtClean="0"/>
              <a:pPr/>
              <a:t>4</a:t>
            </a:fld>
            <a:endParaRPr lang="en-US" dirty="0"/>
          </a:p>
        </p:txBody>
      </p:sp>
    </p:spTree>
    <p:extLst>
      <p:ext uri="{BB962C8B-B14F-4D97-AF65-F5344CB8AC3E}">
        <p14:creationId xmlns:p14="http://schemas.microsoft.com/office/powerpoint/2010/main" val="32765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additional</a:t>
            </a:r>
            <a:r>
              <a:rPr lang="en-US" baseline="0" dirty="0" smtClean="0"/>
              <a:t> coverage and for greater street appeal, you can paint over the galvanized pole. It has the same, if not more durability and adds an aesthetic differentiation.</a:t>
            </a:r>
            <a:endParaRPr lang="en-US" dirty="0" smtClean="0"/>
          </a:p>
        </p:txBody>
      </p:sp>
      <p:sp>
        <p:nvSpPr>
          <p:cNvPr id="4" name="Slide Number Placeholder 3"/>
          <p:cNvSpPr>
            <a:spLocks noGrp="1"/>
          </p:cNvSpPr>
          <p:nvPr>
            <p:ph type="sldNum" sz="quarter" idx="10"/>
          </p:nvPr>
        </p:nvSpPr>
        <p:spPr/>
        <p:txBody>
          <a:bodyPr/>
          <a:lstStyle/>
          <a:p>
            <a:fld id="{319E9551-5BB3-4423-9C2D-D1DF71B12255}" type="slidenum">
              <a:rPr lang="en-US" smtClean="0"/>
              <a:pPr/>
              <a:t>5</a:t>
            </a:fld>
            <a:endParaRPr lang="en-US" dirty="0"/>
          </a:p>
        </p:txBody>
      </p:sp>
    </p:spTree>
    <p:extLst>
      <p:ext uri="{BB962C8B-B14F-4D97-AF65-F5344CB8AC3E}">
        <p14:creationId xmlns:p14="http://schemas.microsoft.com/office/powerpoint/2010/main" val="1960782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commonly embed poles you might be interested in </a:t>
            </a:r>
            <a:r>
              <a:rPr lang="en-US" baseline="0" dirty="0" err="1" smtClean="0"/>
              <a:t>CorroCote</a:t>
            </a:r>
            <a:r>
              <a:rPr lang="en-US" baseline="0" dirty="0" smtClean="0"/>
              <a:t> or coal tar. This is good for poles that go in soils that have proven to be corrosive. </a:t>
            </a:r>
            <a:r>
              <a:rPr lang="en-US" baseline="0" dirty="0" err="1" smtClean="0"/>
              <a:t>CorroCote</a:t>
            </a:r>
            <a:r>
              <a:rPr lang="en-US" baseline="0" dirty="0" smtClean="0"/>
              <a:t> is a polyurethane coating that gives the pole another barrier of protection. An </a:t>
            </a:r>
            <a:r>
              <a:rPr lang="en-US" baseline="0" dirty="0" err="1" smtClean="0"/>
              <a:t>expoxy</a:t>
            </a:r>
            <a:r>
              <a:rPr lang="en-US" baseline="0" dirty="0" smtClean="0"/>
              <a:t> zinc rich paint can be applied to aluminum poles for similar protection. Both methods are applied to the underground section, as well as 6” above grade.</a:t>
            </a:r>
            <a:endParaRPr lang="en-US" dirty="0" smtClean="0"/>
          </a:p>
        </p:txBody>
      </p:sp>
      <p:sp>
        <p:nvSpPr>
          <p:cNvPr id="4" name="Slide Number Placeholder 3"/>
          <p:cNvSpPr>
            <a:spLocks noGrp="1"/>
          </p:cNvSpPr>
          <p:nvPr>
            <p:ph type="sldNum" sz="quarter" idx="10"/>
          </p:nvPr>
        </p:nvSpPr>
        <p:spPr/>
        <p:txBody>
          <a:bodyPr/>
          <a:lstStyle/>
          <a:p>
            <a:fld id="{319E9551-5BB3-4423-9C2D-D1DF71B12255}" type="slidenum">
              <a:rPr lang="en-US" smtClean="0"/>
              <a:pPr/>
              <a:t>6</a:t>
            </a:fld>
            <a:endParaRPr lang="en-US" dirty="0"/>
          </a:p>
        </p:txBody>
      </p:sp>
    </p:spTree>
    <p:extLst>
      <p:ext uri="{BB962C8B-B14F-4D97-AF65-F5344CB8AC3E}">
        <p14:creationId xmlns:p14="http://schemas.microsoft.com/office/powerpoint/2010/main" val="267618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standard finish for aluminum poles is brushed</a:t>
            </a:r>
            <a:r>
              <a:rPr lang="en-US" baseline="0" dirty="0" smtClean="0"/>
              <a:t> satin. Its polished with sandpaper to remove any imperfections and to create a uniform surface that’s good as is – or can accept paint and anodized finishes. </a:t>
            </a:r>
            <a:endParaRPr lang="en-US" dirty="0" smtClean="0"/>
          </a:p>
          <a:p>
            <a:endParaRPr lang="en-US" dirty="0" smtClean="0"/>
          </a:p>
          <a:p>
            <a:endParaRPr lang="en-US" dirty="0" smtClean="0"/>
          </a:p>
          <a:p>
            <a:r>
              <a:rPr lang="en-US" dirty="0" smtClean="0"/>
              <a:t>Polished</a:t>
            </a:r>
            <a:r>
              <a:rPr lang="en-US" baseline="0" dirty="0" smtClean="0"/>
              <a:t> in Farmington</a:t>
            </a:r>
          </a:p>
          <a:p>
            <a:r>
              <a:rPr lang="en-US" baseline="0" dirty="0" smtClean="0"/>
              <a:t>Use brushed satin – you can paint or </a:t>
            </a:r>
            <a:r>
              <a:rPr lang="en-US" baseline="0" dirty="0" err="1" smtClean="0"/>
              <a:t>anondize</a:t>
            </a:r>
            <a:r>
              <a:rPr lang="en-US" baseline="0" dirty="0" smtClean="0"/>
              <a:t> for more strength</a:t>
            </a:r>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t>7</a:t>
            </a:fld>
            <a:endParaRPr lang="en-US"/>
          </a:p>
        </p:txBody>
      </p:sp>
    </p:spTree>
    <p:extLst>
      <p:ext uri="{BB962C8B-B14F-4D97-AF65-F5344CB8AC3E}">
        <p14:creationId xmlns:p14="http://schemas.microsoft.com/office/powerpoint/2010/main" val="1553649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Welds and portions of poles will color differently</a:t>
            </a:r>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t>9</a:t>
            </a:fld>
            <a:endParaRPr lang="en-US"/>
          </a:p>
        </p:txBody>
      </p:sp>
    </p:spTree>
    <p:extLst>
      <p:ext uri="{BB962C8B-B14F-4D97-AF65-F5344CB8AC3E}">
        <p14:creationId xmlns:p14="http://schemas.microsoft.com/office/powerpoint/2010/main" val="4153485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Steel and aluminum</a:t>
            </a:r>
            <a:r>
              <a:rPr lang="en-US" baseline="0" dirty="0" smtClean="0"/>
              <a:t> can both be painted – and there are two types of paint that we use, liquid and powder. You can use liquid for smaller orders, if you need an exact color match, or its in the spec. Powder paint is more common and is good for environmental demands, as well as adding improving material technologies. </a:t>
            </a:r>
            <a:endParaRPr lang="en-US" dirty="0"/>
          </a:p>
        </p:txBody>
      </p:sp>
      <p:sp>
        <p:nvSpPr>
          <p:cNvPr id="4" name="Slide Number Placeholder 3"/>
          <p:cNvSpPr>
            <a:spLocks noGrp="1"/>
          </p:cNvSpPr>
          <p:nvPr>
            <p:ph type="sldNum" sz="quarter" idx="10"/>
          </p:nvPr>
        </p:nvSpPr>
        <p:spPr/>
        <p:txBody>
          <a:bodyPr/>
          <a:lstStyle/>
          <a:p>
            <a:fld id="{6E867B27-BB5F-4F58-AA15-A5718B110D61}" type="slidenum">
              <a:rPr lang="en-US" smtClean="0"/>
              <a:t>10</a:t>
            </a:fld>
            <a:endParaRPr lang="en-US"/>
          </a:p>
        </p:txBody>
      </p:sp>
    </p:spTree>
    <p:extLst>
      <p:ext uri="{BB962C8B-B14F-4D97-AF65-F5344CB8AC3E}">
        <p14:creationId xmlns:p14="http://schemas.microsoft.com/office/powerpoint/2010/main" val="4064375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9" name="Freeform 18"/>
          <p:cNvSpPr/>
          <p:nvPr userDrawn="1"/>
        </p:nvSpPr>
        <p:spPr>
          <a:xfrm rot="19340334">
            <a:off x="3528621"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userDrawn="1"/>
        </p:nvSpPr>
        <p:spPr>
          <a:xfrm>
            <a:off x="147076" y="152400"/>
            <a:ext cx="11904187" cy="65690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Freeform 6"/>
          <p:cNvSpPr/>
          <p:nvPr userDrawn="1"/>
        </p:nvSpPr>
        <p:spPr>
          <a:xfrm>
            <a:off x="-5324" y="-1"/>
            <a:ext cx="6737350" cy="685799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8" name="Title 1"/>
          <p:cNvSpPr>
            <a:spLocks noGrp="1"/>
          </p:cNvSpPr>
          <p:nvPr>
            <p:ph type="ctrTitle" hasCustomPrompt="1"/>
          </p:nvPr>
        </p:nvSpPr>
        <p:spPr>
          <a:xfrm>
            <a:off x="366191" y="4584356"/>
            <a:ext cx="5371070" cy="687153"/>
          </a:xfrm>
          <a:prstGeom prst="rect">
            <a:avLst/>
          </a:prstGeom>
        </p:spPr>
        <p:txBody>
          <a:bodyPr anchor="b">
            <a:normAutofit/>
          </a:bodyPr>
          <a:lstStyle>
            <a:lvl1pPr algn="l">
              <a:defRPr sz="4000" cap="all" baseline="0">
                <a:solidFill>
                  <a:schemeClr val="accent1"/>
                </a:solidFill>
              </a:defRPr>
            </a:lvl1pPr>
          </a:lstStyle>
          <a:p>
            <a:r>
              <a:rPr lang="en-US" dirty="0" smtClean="0"/>
              <a:t>Master Title</a:t>
            </a:r>
            <a:endParaRPr lang="en-US" dirty="0"/>
          </a:p>
        </p:txBody>
      </p:sp>
      <p:sp>
        <p:nvSpPr>
          <p:cNvPr id="9" name="Subtitle 2"/>
          <p:cNvSpPr>
            <a:spLocks noGrp="1"/>
          </p:cNvSpPr>
          <p:nvPr>
            <p:ph type="subTitle" idx="1" hasCustomPrompt="1"/>
          </p:nvPr>
        </p:nvSpPr>
        <p:spPr>
          <a:xfrm>
            <a:off x="366191" y="5358606"/>
            <a:ext cx="5371070" cy="473783"/>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style</a:t>
            </a:r>
            <a:endParaRPr lang="en-US" dirty="0"/>
          </a:p>
        </p:txBody>
      </p:sp>
      <p:sp>
        <p:nvSpPr>
          <p:cNvPr id="10" name="Date Placeholder 3"/>
          <p:cNvSpPr>
            <a:spLocks noGrp="1"/>
          </p:cNvSpPr>
          <p:nvPr>
            <p:ph type="dt" sz="half" idx="10"/>
          </p:nvPr>
        </p:nvSpPr>
        <p:spPr>
          <a:xfrm>
            <a:off x="493191" y="6356350"/>
            <a:ext cx="2743200" cy="365125"/>
          </a:xfrm>
          <a:prstGeom prst="rect">
            <a:avLst/>
          </a:prstGeom>
        </p:spPr>
        <p:txBody>
          <a:bodyPr/>
          <a:lstStyle>
            <a:lvl1pPr>
              <a:defRPr b="0" i="0">
                <a:solidFill>
                  <a:schemeClr val="accent5"/>
                </a:solidFill>
                <a:latin typeface="Arial" charset="0"/>
                <a:ea typeface="Arial" charset="0"/>
                <a:cs typeface="Arial" charset="0"/>
              </a:defRPr>
            </a:lvl1pPr>
          </a:lstStyle>
          <a:p>
            <a:fld id="{36BA435F-D075-4061-B45E-7BF1D1D3C364}" type="datetime1">
              <a:rPr lang="en-US" smtClean="0">
                <a:solidFill>
                  <a:srgbClr val="968C8C"/>
                </a:solidFill>
              </a:rPr>
              <a:pPr/>
              <a:t>8/14/2017</a:t>
            </a:fld>
            <a:endParaRPr lang="en-US" dirty="0">
              <a:solidFill>
                <a:srgbClr val="968C8C"/>
              </a:solidFill>
            </a:endParaRPr>
          </a:p>
        </p:txBody>
      </p:sp>
      <p:sp>
        <p:nvSpPr>
          <p:cNvPr id="12" name="TextBox 11"/>
          <p:cNvSpPr txBox="1"/>
          <p:nvPr userDrawn="1"/>
        </p:nvSpPr>
        <p:spPr>
          <a:xfrm>
            <a:off x="9765263" y="6530292"/>
            <a:ext cx="2286000" cy="184666"/>
          </a:xfrm>
          <a:prstGeom prst="rect">
            <a:avLst/>
          </a:prstGeom>
          <a:noFill/>
        </p:spPr>
        <p:txBody>
          <a:bodyPr wrap="square" rtlCol="0">
            <a:spAutoFit/>
          </a:bodyPr>
          <a:lstStyle/>
          <a:p>
            <a:pPr algn="r"/>
            <a:r>
              <a:rPr lang="en-US" sz="600" dirty="0" smtClean="0">
                <a:solidFill>
                  <a:srgbClr val="FFFFFF"/>
                </a:solidFill>
                <a:latin typeface="Arial" pitchFamily="34" charset="0"/>
                <a:cs typeface="Arial" pitchFamily="34" charset="0"/>
              </a:rPr>
              <a:t>© 2016 Valmont Industries, Inc. All rights reserved.</a:t>
            </a:r>
            <a:endParaRPr lang="en-US" sz="600" dirty="0">
              <a:solidFill>
                <a:srgbClr val="FFFFFF"/>
              </a:solidFill>
              <a:latin typeface="Arial" pitchFamily="34" charset="0"/>
              <a:cs typeface="Arial" pitchFamily="34" charset="0"/>
            </a:endParaRPr>
          </a:p>
        </p:txBody>
      </p:sp>
      <p:sp>
        <p:nvSpPr>
          <p:cNvPr id="13" name="Parallelogram 6"/>
          <p:cNvSpPr/>
          <p:nvPr userDrawn="1"/>
        </p:nvSpPr>
        <p:spPr>
          <a:xfrm flipH="1">
            <a:off x="571500"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2">
                  <a:tint val="96000"/>
                  <a:shade val="100000"/>
                  <a:hueMod val="270000"/>
                  <a:satMod val="200000"/>
                  <a:lumMod val="0"/>
                  <a:lumOff val="100000"/>
                </a:schemeClr>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
        <p:nvSpPr>
          <p:cNvPr id="15" name="Freeform 14"/>
          <p:cNvSpPr/>
          <p:nvPr userDrawn="1"/>
        </p:nvSpPr>
        <p:spPr>
          <a:xfrm>
            <a:off x="147076" y="152400"/>
            <a:ext cx="6297533" cy="657918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 name="connsiteX0" fmla="*/ 0 w 7483349"/>
              <a:gd name="connsiteY0" fmla="*/ 0 h 6872686"/>
              <a:gd name="connsiteX1" fmla="*/ 1416050 w 7483349"/>
              <a:gd name="connsiteY1" fmla="*/ 0 h 6872686"/>
              <a:gd name="connsiteX2" fmla="*/ 7483349 w 7483349"/>
              <a:gd name="connsiteY2" fmla="*/ 6872686 h 6872686"/>
              <a:gd name="connsiteX3" fmla="*/ 1416050 w 7483349"/>
              <a:gd name="connsiteY3" fmla="*/ 6857999 h 6872686"/>
              <a:gd name="connsiteX4" fmla="*/ 0 w 7483349"/>
              <a:gd name="connsiteY4" fmla="*/ 6857999 h 6872686"/>
              <a:gd name="connsiteX5" fmla="*/ 0 w 7483349"/>
              <a:gd name="connsiteY5" fmla="*/ 0 h 6872686"/>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602031"/>
              <a:gd name="connsiteY0" fmla="*/ 0 h 6858000"/>
              <a:gd name="connsiteX1" fmla="*/ 1416050 w 7602031"/>
              <a:gd name="connsiteY1" fmla="*/ 0 h 6858000"/>
              <a:gd name="connsiteX2" fmla="*/ 7602031 w 7602031"/>
              <a:gd name="connsiteY2" fmla="*/ 6843314 h 6858000"/>
              <a:gd name="connsiteX3" fmla="*/ 1416050 w 7602031"/>
              <a:gd name="connsiteY3" fmla="*/ 6857999 h 6858000"/>
              <a:gd name="connsiteX4" fmla="*/ 0 w 7602031"/>
              <a:gd name="connsiteY4" fmla="*/ 6857999 h 6858000"/>
              <a:gd name="connsiteX5" fmla="*/ 0 w 7602031"/>
              <a:gd name="connsiteY5" fmla="*/ 0 h 6858000"/>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589854"/>
              <a:gd name="connsiteY0" fmla="*/ 0 h 6861003"/>
              <a:gd name="connsiteX1" fmla="*/ 1416050 w 7589854"/>
              <a:gd name="connsiteY1" fmla="*/ 0 h 6861003"/>
              <a:gd name="connsiteX2" fmla="*/ 7589854 w 7589854"/>
              <a:gd name="connsiteY2" fmla="*/ 6861003 h 6861003"/>
              <a:gd name="connsiteX3" fmla="*/ 1416050 w 7589854"/>
              <a:gd name="connsiteY3" fmla="*/ 6857999 h 6861003"/>
              <a:gd name="connsiteX4" fmla="*/ 0 w 7589854"/>
              <a:gd name="connsiteY4" fmla="*/ 6857999 h 6861003"/>
              <a:gd name="connsiteX5" fmla="*/ 0 w 7589854"/>
              <a:gd name="connsiteY5" fmla="*/ 0 h 6861003"/>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0 w 7589854"/>
              <a:gd name="connsiteY4" fmla="*/ 6868548 h 6868548"/>
              <a:gd name="connsiteX5" fmla="*/ 0 w 7589854"/>
              <a:gd name="connsiteY5" fmla="*/ 0 h 6868548"/>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6089 w 7589854"/>
              <a:gd name="connsiteY4" fmla="*/ 6868548 h 6868548"/>
              <a:gd name="connsiteX5" fmla="*/ 0 w 7589854"/>
              <a:gd name="connsiteY5" fmla="*/ 0 h 68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9854" h="6868548">
                <a:moveTo>
                  <a:pt x="0" y="0"/>
                </a:moveTo>
                <a:lnTo>
                  <a:pt x="1416050" y="0"/>
                </a:lnTo>
                <a:lnTo>
                  <a:pt x="7589854" y="6861003"/>
                </a:lnTo>
                <a:lnTo>
                  <a:pt x="1416050" y="6857999"/>
                </a:lnTo>
                <a:lnTo>
                  <a:pt x="6089" y="6868548"/>
                </a:lnTo>
                <a:cubicBezTo>
                  <a:pt x="4059" y="4579032"/>
                  <a:pt x="2030" y="2289516"/>
                  <a:pt x="0"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Tree>
    <p:extLst>
      <p:ext uri="{BB962C8B-B14F-4D97-AF65-F5344CB8AC3E}">
        <p14:creationId xmlns:p14="http://schemas.microsoft.com/office/powerpoint/2010/main" val="29249205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5355"/>
          <a:stretch/>
        </p:blipFill>
        <p:spPr>
          <a:xfrm>
            <a:off x="3404673" y="0"/>
            <a:ext cx="10866537" cy="6867827"/>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0" y="1"/>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12" name="Text Placeholder 2"/>
          <p:cNvSpPr>
            <a:spLocks noGrp="1"/>
          </p:cNvSpPr>
          <p:nvPr>
            <p:ph type="body" sz="quarter" idx="11" hasCustomPrompt="1"/>
          </p:nvPr>
        </p:nvSpPr>
        <p:spPr>
          <a:xfrm>
            <a:off x="432892" y="2055418"/>
            <a:ext cx="6357664" cy="1295400"/>
          </a:xfrm>
          <a:prstGeom prst="rect">
            <a:avLst/>
          </a:prstGeom>
        </p:spPr>
        <p:txBody>
          <a:bodyPr vert="horz" lIns="91440" tIns="45720" rIns="91440" bIns="45720" rtlCol="0" anchor="b">
            <a:noAutofit/>
          </a:bodyPr>
          <a:lstStyle>
            <a:lvl1pPr marL="0" indent="0" algn="ctr">
              <a:lnSpc>
                <a:spcPct val="0"/>
              </a:lnSpc>
              <a:buNone/>
              <a:defRPr lang="en-US" sz="16000" dirty="0">
                <a:solidFill>
                  <a:schemeClr val="accent2"/>
                </a:solidFill>
                <a:latin typeface="Cooper Black" charset="0"/>
                <a:ea typeface="Cooper Black" charset="0"/>
                <a:cs typeface="Cooper Black" charset="0"/>
              </a:defRPr>
            </a:lvl1pPr>
          </a:lstStyle>
          <a:p>
            <a:pPr marL="0" lvl="0" algn="ctr" defTabSz="914400">
              <a:spcBef>
                <a:spcPct val="0"/>
              </a:spcBef>
            </a:pPr>
            <a:r>
              <a:rPr lang="en-US" dirty="0" smtClean="0"/>
              <a:t>02</a:t>
            </a:r>
            <a:endParaRPr lang="en-US" dirty="0"/>
          </a:p>
        </p:txBody>
      </p:sp>
      <p:sp>
        <p:nvSpPr>
          <p:cNvPr id="13" name="Text Placeholder 13"/>
          <p:cNvSpPr>
            <a:spLocks noGrp="1"/>
          </p:cNvSpPr>
          <p:nvPr>
            <p:ph type="body" sz="quarter" idx="12" hasCustomPrompt="1"/>
          </p:nvPr>
        </p:nvSpPr>
        <p:spPr>
          <a:xfrm>
            <a:off x="144735" y="3516037"/>
            <a:ext cx="6984777" cy="1066800"/>
          </a:xfrm>
          <a:prstGeom prst="rect">
            <a:avLst/>
          </a:prstGeom>
        </p:spPr>
        <p:txBody>
          <a:bodyPr/>
          <a:lstStyle>
            <a:lvl1pPr marL="0" indent="0" algn="ctr">
              <a:buNone/>
              <a:defRPr lang="en-US" sz="6000" kern="1200" baseline="0" smtClean="0">
                <a:solidFill>
                  <a:schemeClr val="accent5">
                    <a:lumMod val="75000"/>
                  </a:schemeClr>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TOPIC DIVIDER</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369" y="6437946"/>
            <a:ext cx="1339328" cy="343643"/>
          </a:xfrm>
          <a:prstGeom prst="rect">
            <a:avLst/>
          </a:prstGeom>
        </p:spPr>
      </p:pic>
    </p:spTree>
    <p:extLst>
      <p:ext uri="{BB962C8B-B14F-4D97-AF65-F5344CB8AC3E}">
        <p14:creationId xmlns:p14="http://schemas.microsoft.com/office/powerpoint/2010/main" val="385268991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5780" y="0"/>
            <a:ext cx="9653563" cy="6858000"/>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0" y="0"/>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12" name="Text Placeholder 2"/>
          <p:cNvSpPr>
            <a:spLocks noGrp="1"/>
          </p:cNvSpPr>
          <p:nvPr>
            <p:ph type="body" sz="quarter" idx="11" hasCustomPrompt="1"/>
          </p:nvPr>
        </p:nvSpPr>
        <p:spPr>
          <a:xfrm>
            <a:off x="432892" y="2055418"/>
            <a:ext cx="6357664" cy="1295400"/>
          </a:xfrm>
          <a:prstGeom prst="rect">
            <a:avLst/>
          </a:prstGeom>
        </p:spPr>
        <p:txBody>
          <a:bodyPr vert="horz" lIns="91440" tIns="45720" rIns="91440" bIns="45720" rtlCol="0" anchor="b">
            <a:noAutofit/>
          </a:bodyPr>
          <a:lstStyle>
            <a:lvl1pPr marL="0" indent="0" algn="ctr">
              <a:lnSpc>
                <a:spcPct val="0"/>
              </a:lnSpc>
              <a:buNone/>
              <a:defRPr lang="en-US" sz="16000" dirty="0">
                <a:solidFill>
                  <a:schemeClr val="accent2"/>
                </a:solidFill>
                <a:latin typeface="Cooper Black" charset="0"/>
                <a:ea typeface="Cooper Black" charset="0"/>
                <a:cs typeface="Cooper Black" charset="0"/>
              </a:defRPr>
            </a:lvl1pPr>
          </a:lstStyle>
          <a:p>
            <a:pPr marL="0" lvl="0" algn="ctr" defTabSz="914400">
              <a:spcBef>
                <a:spcPct val="0"/>
              </a:spcBef>
            </a:pPr>
            <a:r>
              <a:rPr lang="en-US" dirty="0" smtClean="0"/>
              <a:t>03</a:t>
            </a:r>
            <a:endParaRPr lang="en-US" dirty="0"/>
          </a:p>
        </p:txBody>
      </p:sp>
      <p:sp>
        <p:nvSpPr>
          <p:cNvPr id="13" name="Text Placeholder 13"/>
          <p:cNvSpPr>
            <a:spLocks noGrp="1"/>
          </p:cNvSpPr>
          <p:nvPr>
            <p:ph type="body" sz="quarter" idx="12" hasCustomPrompt="1"/>
          </p:nvPr>
        </p:nvSpPr>
        <p:spPr>
          <a:xfrm>
            <a:off x="144735" y="3516037"/>
            <a:ext cx="6984777" cy="1066800"/>
          </a:xfrm>
          <a:prstGeom prst="rect">
            <a:avLst/>
          </a:prstGeom>
        </p:spPr>
        <p:txBody>
          <a:bodyPr/>
          <a:lstStyle>
            <a:lvl1pPr marL="0" indent="0" algn="ctr">
              <a:buNone/>
              <a:defRPr lang="en-US" sz="6000" kern="1200" baseline="0" smtClean="0">
                <a:solidFill>
                  <a:schemeClr val="accent5">
                    <a:lumMod val="75000"/>
                  </a:schemeClr>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TOPIC DIVIDER</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369" y="6437946"/>
            <a:ext cx="1339328" cy="343643"/>
          </a:xfrm>
          <a:prstGeom prst="rect">
            <a:avLst/>
          </a:prstGeom>
        </p:spPr>
      </p:pic>
    </p:spTree>
    <p:extLst>
      <p:ext uri="{BB962C8B-B14F-4D97-AF65-F5344CB8AC3E}">
        <p14:creationId xmlns:p14="http://schemas.microsoft.com/office/powerpoint/2010/main" val="30697383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97094" y="0"/>
            <a:ext cx="12446000" cy="6858000"/>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25400" y="0"/>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8" name="Title 1"/>
          <p:cNvSpPr txBox="1">
            <a:spLocks/>
          </p:cNvSpPr>
          <p:nvPr userDrawn="1"/>
        </p:nvSpPr>
        <p:spPr>
          <a:xfrm>
            <a:off x="119336" y="3581400"/>
            <a:ext cx="6984776" cy="1102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endParaRPr lang="en-US" sz="6000" dirty="0">
              <a:solidFill>
                <a:schemeClr val="tx2"/>
              </a:solidFill>
            </a:endParaRPr>
          </a:p>
        </p:txBody>
      </p:sp>
      <p:sp>
        <p:nvSpPr>
          <p:cNvPr id="2" name="TextBox 1"/>
          <p:cNvSpPr txBox="1"/>
          <p:nvPr userDrawn="1"/>
        </p:nvSpPr>
        <p:spPr>
          <a:xfrm>
            <a:off x="381000" y="5207093"/>
            <a:ext cx="7239000" cy="923330"/>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6000">
                <a:solidFill>
                  <a:schemeClr val="tx2"/>
                </a:solidFill>
                <a:latin typeface="+mj-lt"/>
                <a:ea typeface="+mj-ea"/>
                <a:cs typeface="+mj-cs"/>
              </a:defRPr>
            </a:lvl1pPr>
          </a:lstStyle>
          <a:p>
            <a:pPr lvl="0"/>
            <a:endParaRPr lang="en-US" dirty="0"/>
          </a:p>
        </p:txBody>
      </p:sp>
      <p:sp>
        <p:nvSpPr>
          <p:cNvPr id="14" name="Text Placeholder 2"/>
          <p:cNvSpPr>
            <a:spLocks noGrp="1"/>
          </p:cNvSpPr>
          <p:nvPr>
            <p:ph type="body" sz="quarter" idx="11" hasCustomPrompt="1"/>
          </p:nvPr>
        </p:nvSpPr>
        <p:spPr>
          <a:xfrm>
            <a:off x="432892" y="1826993"/>
            <a:ext cx="6357664" cy="1523825"/>
          </a:xfrm>
          <a:prstGeom prst="rect">
            <a:avLst/>
          </a:prstGeom>
        </p:spPr>
        <p:txBody>
          <a:bodyPr vert="horz" lIns="91440" tIns="45720" rIns="91440" bIns="45720" rtlCol="0" anchor="b">
            <a:noAutofit/>
          </a:bodyPr>
          <a:lstStyle>
            <a:lvl1pPr marL="0" indent="0" algn="ctr">
              <a:lnSpc>
                <a:spcPct val="0"/>
              </a:lnSpc>
              <a:buNone/>
              <a:defRPr lang="en-US" sz="16000" dirty="0">
                <a:solidFill>
                  <a:schemeClr val="accent2"/>
                </a:solidFill>
                <a:latin typeface="Cooper Black" charset="0"/>
                <a:ea typeface="Cooper Black" charset="0"/>
                <a:cs typeface="Cooper Black" charset="0"/>
              </a:defRPr>
            </a:lvl1pPr>
          </a:lstStyle>
          <a:p>
            <a:pPr marL="0" lvl="0" algn="ctr" defTabSz="914400">
              <a:spcBef>
                <a:spcPct val="0"/>
              </a:spcBef>
            </a:pPr>
            <a:r>
              <a:rPr lang="en-US" dirty="0" smtClean="0"/>
              <a:t>04</a:t>
            </a:r>
            <a:endParaRPr lang="en-US" dirty="0"/>
          </a:p>
        </p:txBody>
      </p:sp>
      <p:sp>
        <p:nvSpPr>
          <p:cNvPr id="15" name="Text Placeholder 13"/>
          <p:cNvSpPr>
            <a:spLocks noGrp="1"/>
          </p:cNvSpPr>
          <p:nvPr>
            <p:ph type="body" sz="quarter" idx="12" hasCustomPrompt="1"/>
          </p:nvPr>
        </p:nvSpPr>
        <p:spPr>
          <a:xfrm>
            <a:off x="144735" y="3516037"/>
            <a:ext cx="6984777" cy="1066800"/>
          </a:xfrm>
          <a:prstGeom prst="rect">
            <a:avLst/>
          </a:prstGeom>
        </p:spPr>
        <p:txBody>
          <a:bodyPr/>
          <a:lstStyle>
            <a:lvl1pPr marL="0" indent="0" algn="ctr">
              <a:buNone/>
              <a:defRPr lang="en-US" sz="6000" kern="1200" baseline="0" smtClean="0">
                <a:solidFill>
                  <a:schemeClr val="accent5">
                    <a:lumMod val="75000"/>
                  </a:schemeClr>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TOPIC DIVIDER</a:t>
            </a:r>
            <a:endParaRPr lang="en-US"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369" y="6437946"/>
            <a:ext cx="1339328" cy="343643"/>
          </a:xfrm>
          <a:prstGeom prst="rect">
            <a:avLst/>
          </a:prstGeom>
        </p:spPr>
      </p:pic>
    </p:spTree>
    <p:extLst>
      <p:ext uri="{BB962C8B-B14F-4D97-AF65-F5344CB8AC3E}">
        <p14:creationId xmlns:p14="http://schemas.microsoft.com/office/powerpoint/2010/main" val="23027154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3000" y="-990600"/>
            <a:ext cx="8229600" cy="9308617"/>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0" y="1"/>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12" name="Text Placeholder 2"/>
          <p:cNvSpPr>
            <a:spLocks noGrp="1"/>
          </p:cNvSpPr>
          <p:nvPr>
            <p:ph type="body" sz="quarter" idx="11" hasCustomPrompt="1"/>
          </p:nvPr>
        </p:nvSpPr>
        <p:spPr>
          <a:xfrm>
            <a:off x="432892" y="1905000"/>
            <a:ext cx="6357664" cy="1445818"/>
          </a:xfrm>
          <a:prstGeom prst="rect">
            <a:avLst/>
          </a:prstGeom>
        </p:spPr>
        <p:txBody>
          <a:bodyPr vert="horz" lIns="91440" tIns="45720" rIns="91440" bIns="45720" rtlCol="0" anchor="b">
            <a:noAutofit/>
          </a:bodyPr>
          <a:lstStyle>
            <a:lvl1pPr marL="0" indent="0" algn="ctr">
              <a:lnSpc>
                <a:spcPct val="0"/>
              </a:lnSpc>
              <a:buNone/>
              <a:defRPr lang="en-US" sz="16000" dirty="0">
                <a:solidFill>
                  <a:schemeClr val="accent2"/>
                </a:solidFill>
                <a:latin typeface="Cooper Black" charset="0"/>
                <a:ea typeface="Cooper Black" charset="0"/>
                <a:cs typeface="Cooper Black" charset="0"/>
              </a:defRPr>
            </a:lvl1pPr>
          </a:lstStyle>
          <a:p>
            <a:pPr marL="0" lvl="0" algn="ctr" defTabSz="914400">
              <a:spcBef>
                <a:spcPct val="0"/>
              </a:spcBef>
            </a:pPr>
            <a:r>
              <a:rPr lang="en-US" dirty="0" smtClean="0"/>
              <a:t>05</a:t>
            </a:r>
            <a:endParaRPr lang="en-US" dirty="0"/>
          </a:p>
        </p:txBody>
      </p:sp>
      <p:sp>
        <p:nvSpPr>
          <p:cNvPr id="13" name="Text Placeholder 13"/>
          <p:cNvSpPr>
            <a:spLocks noGrp="1"/>
          </p:cNvSpPr>
          <p:nvPr>
            <p:ph type="body" sz="quarter" idx="12" hasCustomPrompt="1"/>
          </p:nvPr>
        </p:nvSpPr>
        <p:spPr>
          <a:xfrm>
            <a:off x="144735" y="3516037"/>
            <a:ext cx="6984777" cy="1066800"/>
          </a:xfrm>
          <a:prstGeom prst="rect">
            <a:avLst/>
          </a:prstGeom>
        </p:spPr>
        <p:txBody>
          <a:bodyPr/>
          <a:lstStyle>
            <a:lvl1pPr marL="0" indent="0" algn="ctr">
              <a:buNone/>
              <a:defRPr lang="en-US" sz="6000" kern="1200" baseline="0" smtClean="0">
                <a:solidFill>
                  <a:schemeClr val="accent5">
                    <a:lumMod val="75000"/>
                  </a:schemeClr>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TOPIC DIVIDER</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369" y="6437946"/>
            <a:ext cx="1339328" cy="343643"/>
          </a:xfrm>
          <a:prstGeom prst="rect">
            <a:avLst/>
          </a:prstGeom>
        </p:spPr>
      </p:pic>
    </p:spTree>
    <p:extLst>
      <p:ext uri="{BB962C8B-B14F-4D97-AF65-F5344CB8AC3E}">
        <p14:creationId xmlns:p14="http://schemas.microsoft.com/office/powerpoint/2010/main" val="363231523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7151" r="21621"/>
          <a:stretch/>
        </p:blipFill>
        <p:spPr>
          <a:xfrm>
            <a:off x="2409129" y="1"/>
            <a:ext cx="9782871" cy="6858000"/>
          </a:xfrm>
          <a:prstGeom prst="rect">
            <a:avLst/>
          </a:prstGeom>
        </p:spPr>
      </p:pic>
      <p:sp>
        <p:nvSpPr>
          <p:cNvPr id="20" name="Freeform 19"/>
          <p:cNvSpPr/>
          <p:nvPr userDrawn="1"/>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Freeform 6"/>
          <p:cNvSpPr/>
          <p:nvPr userDrawn="1"/>
        </p:nvSpPr>
        <p:spPr>
          <a:xfrm>
            <a:off x="0" y="1"/>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p:cNvGrpSpPr/>
          <p:nvPr userDrawn="1"/>
        </p:nvGrpSpPr>
        <p:grpSpPr>
          <a:xfrm>
            <a:off x="2459509" y="1289672"/>
            <a:ext cx="2304430" cy="2327295"/>
            <a:chOff x="2436378" y="1445405"/>
            <a:chExt cx="2304430" cy="2327295"/>
          </a:xfrm>
        </p:grpSpPr>
        <p:sp>
          <p:nvSpPr>
            <p:cNvPr id="9" name="Donut 8"/>
            <p:cNvSpPr/>
            <p:nvPr/>
          </p:nvSpPr>
          <p:spPr>
            <a:xfrm>
              <a:off x="2506614" y="1544956"/>
              <a:ext cx="2168207" cy="2168207"/>
            </a:xfrm>
            <a:prstGeom prst="donut">
              <a:avLst>
                <a:gd name="adj" fmla="val 10769"/>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p:cNvSpPr/>
            <p:nvPr/>
          </p:nvSpPr>
          <p:spPr>
            <a:xfrm>
              <a:off x="3492292" y="1910069"/>
              <a:ext cx="196850" cy="948654"/>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p:cNvSpPr/>
            <p:nvPr/>
          </p:nvSpPr>
          <p:spPr>
            <a:xfrm rot="7200000">
              <a:off x="3875644" y="2678618"/>
              <a:ext cx="196850" cy="544359"/>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11"/>
            <p:cNvSpPr/>
            <p:nvPr/>
          </p:nvSpPr>
          <p:spPr>
            <a:xfrm>
              <a:off x="3492292" y="1445405"/>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p:cNvSpPr/>
            <p:nvPr/>
          </p:nvSpPr>
          <p:spPr>
            <a:xfrm>
              <a:off x="3492292" y="3381530"/>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ounded Rectangle 13"/>
            <p:cNvSpPr/>
            <p:nvPr/>
          </p:nvSpPr>
          <p:spPr>
            <a:xfrm rot="5400000">
              <a:off x="2533538" y="2490465"/>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p:cNvSpPr/>
            <p:nvPr/>
          </p:nvSpPr>
          <p:spPr>
            <a:xfrm rot="5400000">
              <a:off x="4446798" y="2490465"/>
              <a:ext cx="196850" cy="39117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itle 1"/>
          <p:cNvSpPr>
            <a:spLocks noGrp="1"/>
          </p:cNvSpPr>
          <p:nvPr>
            <p:ph type="ctrTitle" hasCustomPrompt="1"/>
          </p:nvPr>
        </p:nvSpPr>
        <p:spPr>
          <a:xfrm>
            <a:off x="119336" y="4200905"/>
            <a:ext cx="6984776" cy="1102139"/>
          </a:xfrm>
          <a:prstGeom prst="rect">
            <a:avLst/>
          </a:prstGeom>
        </p:spPr>
        <p:txBody>
          <a:bodyPr vert="horz" lIns="91440" tIns="45720" rIns="91440" bIns="45720" rtlCol="0" anchor="b">
            <a:normAutofit/>
          </a:bodyPr>
          <a:lstStyle>
            <a:lvl1pPr algn="ctr">
              <a:defRPr lang="en-US" sz="6000">
                <a:solidFill>
                  <a:schemeClr val="accent3"/>
                </a:solidFill>
              </a:defRPr>
            </a:lvl1pPr>
          </a:lstStyle>
          <a:p>
            <a:pPr marL="0" lvl="0"/>
            <a:r>
              <a:rPr lang="en-US" dirty="0" smtClean="0"/>
              <a:t>Coffee Break!</a:t>
            </a:r>
            <a:endParaRPr lang="en-US" dirty="0"/>
          </a:p>
        </p:txBody>
      </p:sp>
      <p:sp>
        <p:nvSpPr>
          <p:cNvPr id="17" name="Subtitle 2"/>
          <p:cNvSpPr>
            <a:spLocks noGrp="1"/>
          </p:cNvSpPr>
          <p:nvPr>
            <p:ph type="subTitle" idx="1" hasCustomPrompt="1"/>
          </p:nvPr>
        </p:nvSpPr>
        <p:spPr>
          <a:xfrm>
            <a:off x="119336" y="5330033"/>
            <a:ext cx="6984776" cy="551713"/>
          </a:xfrm>
          <a:prstGeom prst="rect">
            <a:avLst/>
          </a:prstGeom>
        </p:spPr>
        <p:txBody>
          <a:bodyPr vert="horz" lIns="91440" tIns="45720" rIns="91440" bIns="45720" rtlCol="0">
            <a:normAutofit/>
          </a:bodyPr>
          <a:lstStyle>
            <a:lvl1pPr algn="ctr">
              <a:defRPr lang="en-US" sz="2400" baseline="0" dirty="0">
                <a:solidFill>
                  <a:schemeClr val="accent1"/>
                </a:solidFill>
              </a:defRPr>
            </a:lvl1pPr>
          </a:lstStyle>
          <a:p>
            <a:pPr marL="0" lvl="0" indent="0">
              <a:buNone/>
            </a:pPr>
            <a:r>
              <a:rPr lang="en-US" dirty="0" smtClean="0"/>
              <a:t>Let’s start again in 15 minutes</a:t>
            </a:r>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3587" y="6378219"/>
            <a:ext cx="1339328" cy="343643"/>
          </a:xfrm>
          <a:prstGeom prst="rect">
            <a:avLst/>
          </a:prstGeom>
        </p:spPr>
      </p:pic>
      <p:sp>
        <p:nvSpPr>
          <p:cNvPr id="22" name="TextBox 21"/>
          <p:cNvSpPr txBox="1"/>
          <p:nvPr userDrawn="1"/>
        </p:nvSpPr>
        <p:spPr>
          <a:xfrm>
            <a:off x="4611737" y="6538072"/>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spTree>
    <p:extLst>
      <p:ext uri="{BB962C8B-B14F-4D97-AF65-F5344CB8AC3E}">
        <p14:creationId xmlns:p14="http://schemas.microsoft.com/office/powerpoint/2010/main" val="10371911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Rectangle 7"/>
          <p:cNvSpPr/>
          <p:nvPr/>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6" name="Title 1"/>
          <p:cNvSpPr>
            <a:spLocks noGrp="1"/>
          </p:cNvSpPr>
          <p:nvPr>
            <p:ph type="ctrTitle" hasCustomPrompt="1"/>
          </p:nvPr>
        </p:nvSpPr>
        <p:spPr>
          <a:xfrm>
            <a:off x="1524000" y="1122363"/>
            <a:ext cx="9144000" cy="2387600"/>
          </a:xfrm>
          <a:prstGeom prst="rect">
            <a:avLst/>
          </a:prstGeom>
        </p:spPr>
        <p:txBody>
          <a:bodyPr anchor="b"/>
          <a:lstStyle>
            <a:lvl1pPr algn="ctr">
              <a:defRPr sz="4500">
                <a:solidFill>
                  <a:schemeClr val="bg1"/>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smtClean="0"/>
              <a:t>valmontstructures.com</a:t>
            </a:r>
            <a:endParaRPr lang="en-US" dirty="0"/>
          </a:p>
        </p:txBody>
      </p:sp>
      <p:pic>
        <p:nvPicPr>
          <p:cNvPr id="9" name="Picture 8">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114" y="6230817"/>
            <a:ext cx="1627773" cy="417652"/>
          </a:xfrm>
          <a:prstGeom prst="rect">
            <a:avLst/>
          </a:prstGeom>
        </p:spPr>
      </p:pic>
      <p:sp>
        <p:nvSpPr>
          <p:cNvPr id="14" name="TextBox 13"/>
          <p:cNvSpPr txBox="1"/>
          <p:nvPr/>
        </p:nvSpPr>
        <p:spPr>
          <a:xfrm>
            <a:off x="9628015" y="6538914"/>
            <a:ext cx="2286000" cy="161583"/>
          </a:xfrm>
          <a:prstGeom prst="rect">
            <a:avLst/>
          </a:prstGeom>
          <a:noFill/>
        </p:spPr>
        <p:txBody>
          <a:bodyPr wrap="square" rtlCol="0">
            <a:spAutoFit/>
          </a:bodyPr>
          <a:lstStyle/>
          <a:p>
            <a:pPr algn="r"/>
            <a:r>
              <a:rPr lang="en-US" sz="450" dirty="0" smtClean="0">
                <a:solidFill>
                  <a:srgbClr val="000000"/>
                </a:solidFill>
                <a:latin typeface="Arial" pitchFamily="34" charset="0"/>
                <a:cs typeface="Arial" pitchFamily="34" charset="0"/>
              </a:rPr>
              <a:t>© 2016 Valmont Industries, Inc. All rights reserved.</a:t>
            </a:r>
            <a:endParaRPr lang="en-US" sz="450" dirty="0">
              <a:solidFill>
                <a:srgbClr val="000000"/>
              </a:solidFill>
              <a:latin typeface="Arial" pitchFamily="34" charset="0"/>
              <a:cs typeface="Arial" pitchFamily="34" charset="0"/>
            </a:endParaRPr>
          </a:p>
        </p:txBody>
      </p:sp>
      <p:sp>
        <p:nvSpPr>
          <p:cNvPr id="11" name="Rectangle 10"/>
          <p:cNvSpPr/>
          <p:nvPr/>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Tree>
    <p:extLst>
      <p:ext uri="{BB962C8B-B14F-4D97-AF65-F5344CB8AC3E}">
        <p14:creationId xmlns:p14="http://schemas.microsoft.com/office/powerpoint/2010/main" val="528766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hasCustomPrompt="1"/>
          </p:nvPr>
        </p:nvSpPr>
        <p:spPr>
          <a:xfrm>
            <a:off x="1524000" y="1122363"/>
            <a:ext cx="9144000" cy="2387600"/>
          </a:xfrm>
          <a:prstGeom prst="rect">
            <a:avLst/>
          </a:prstGeom>
        </p:spPr>
        <p:txBody>
          <a:bodyPr anchor="b"/>
          <a:lstStyle>
            <a:lvl1pPr algn="ctr">
              <a:defRPr sz="6000">
                <a:solidFill>
                  <a:srgbClr val="C3D940"/>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valmontstructures.com</a:t>
            </a:r>
            <a:endParaRPr lang="en-US" dirty="0"/>
          </a:p>
        </p:txBody>
      </p:sp>
      <p:pic>
        <p:nvPicPr>
          <p:cNvPr id="9" name="Picture 8">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2113" y="6230817"/>
            <a:ext cx="1627773" cy="417652"/>
          </a:xfrm>
          <a:prstGeom prst="rect">
            <a:avLst/>
          </a:prstGeom>
        </p:spPr>
      </p:pic>
      <p:sp>
        <p:nvSpPr>
          <p:cNvPr id="14" name="TextBox 13"/>
          <p:cNvSpPr txBox="1"/>
          <p:nvPr userDrawn="1"/>
        </p:nvSpPr>
        <p:spPr>
          <a:xfrm>
            <a:off x="9628014" y="6538912"/>
            <a:ext cx="2286000" cy="184666"/>
          </a:xfrm>
          <a:prstGeom prst="rect">
            <a:avLst/>
          </a:prstGeom>
          <a:noFill/>
        </p:spPr>
        <p:txBody>
          <a:bodyPr wrap="square" rtlCol="0">
            <a:spAutoFit/>
          </a:bodyPr>
          <a:lstStyle/>
          <a:p>
            <a:pPr algn="r"/>
            <a:r>
              <a:rPr lang="en-US" sz="600" dirty="0" smtClean="0">
                <a:solidFill>
                  <a:srgbClr val="000000"/>
                </a:solidFill>
                <a:latin typeface="Arial" pitchFamily="34" charset="0"/>
                <a:cs typeface="Arial" pitchFamily="34" charset="0"/>
              </a:rPr>
              <a:t>© 2017 Valmont Industries, Inc. All rights reserved.</a:t>
            </a:r>
            <a:endParaRPr lang="en-US" sz="600" dirty="0">
              <a:solidFill>
                <a:srgbClr val="000000"/>
              </a:solidFill>
              <a:latin typeface="Arial" pitchFamily="34" charset="0"/>
              <a:cs typeface="Arial" pitchFamily="34" charset="0"/>
            </a:endParaRPr>
          </a:p>
        </p:txBody>
      </p:sp>
      <p:sp>
        <p:nvSpPr>
          <p:cNvPr id="11" name="Rectangle 10"/>
          <p:cNvSpPr/>
          <p:nvPr userDrawn="1"/>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5209118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Rectangle 8"/>
          <p:cNvSpPr/>
          <p:nvPr userDrawn="1"/>
        </p:nvSpPr>
        <p:spPr>
          <a:xfrm>
            <a:off x="0" y="6176963"/>
            <a:ext cx="10972800" cy="681037"/>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77761">
                <a:moveTo>
                  <a:pt x="0" y="12358"/>
                </a:moveTo>
                <a:lnTo>
                  <a:pt x="10725666" y="0"/>
                </a:lnTo>
                <a:lnTo>
                  <a:pt x="10972800" y="477761"/>
                </a:lnTo>
                <a:lnTo>
                  <a:pt x="0" y="465405"/>
                </a:lnTo>
                <a:lnTo>
                  <a:pt x="0" y="1235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p:cNvSpPr/>
          <p:nvPr userDrawn="1"/>
        </p:nvSpPr>
        <p:spPr>
          <a:xfrm flipH="1">
            <a:off x="11294074" y="6176964"/>
            <a:ext cx="907536" cy="681038"/>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0 h 453047"/>
              <a:gd name="connsiteX1" fmla="*/ 8025363 w 10825414"/>
              <a:gd name="connsiteY1" fmla="*/ 3077 h 453047"/>
              <a:gd name="connsiteX2" fmla="*/ 10825414 w 10825414"/>
              <a:gd name="connsiteY2" fmla="*/ 453046 h 453047"/>
              <a:gd name="connsiteX3" fmla="*/ 0 w 10825414"/>
              <a:gd name="connsiteY3" fmla="*/ 453047 h 453047"/>
              <a:gd name="connsiteX4" fmla="*/ 0 w 10825414"/>
              <a:gd name="connsiteY4" fmla="*/ 0 h 453047"/>
              <a:gd name="connsiteX0" fmla="*/ 0 w 10825414"/>
              <a:gd name="connsiteY0" fmla="*/ 0 h 453047"/>
              <a:gd name="connsiteX1" fmla="*/ 8456478 w 10825414"/>
              <a:gd name="connsiteY1" fmla="*/ 3077 h 453047"/>
              <a:gd name="connsiteX2" fmla="*/ 10825414 w 10825414"/>
              <a:gd name="connsiteY2" fmla="*/ 453046 h 453047"/>
              <a:gd name="connsiteX3" fmla="*/ 0 w 10825414"/>
              <a:gd name="connsiteY3" fmla="*/ 453047 h 453047"/>
              <a:gd name="connsiteX4" fmla="*/ 0 w 10825414"/>
              <a:gd name="connsiteY4" fmla="*/ 0 h 453047"/>
              <a:gd name="connsiteX0" fmla="*/ 0 w 10825414"/>
              <a:gd name="connsiteY0" fmla="*/ 0 h 453047"/>
              <a:gd name="connsiteX1" fmla="*/ 8370260 w 10825414"/>
              <a:gd name="connsiteY1" fmla="*/ 79 h 453047"/>
              <a:gd name="connsiteX2" fmla="*/ 10825414 w 10825414"/>
              <a:gd name="connsiteY2" fmla="*/ 453046 h 453047"/>
              <a:gd name="connsiteX3" fmla="*/ 0 w 10825414"/>
              <a:gd name="connsiteY3" fmla="*/ 453047 h 453047"/>
              <a:gd name="connsiteX4" fmla="*/ 0 w 10825414"/>
              <a:gd name="connsiteY4" fmla="*/ 0 h 45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7">
                <a:moveTo>
                  <a:pt x="0" y="0"/>
                </a:moveTo>
                <a:lnTo>
                  <a:pt x="8370260" y="79"/>
                </a:lnTo>
                <a:lnTo>
                  <a:pt x="10825414" y="453046"/>
                </a:lnTo>
                <a:lnTo>
                  <a:pt x="0" y="45304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9669" y="651358"/>
            <a:ext cx="10515600" cy="684641"/>
          </a:xfrm>
          <a:prstGeom prst="rect">
            <a:avLst/>
          </a:prstGeom>
        </p:spPr>
        <p:txBody>
          <a:bodyPr/>
          <a:lstStyle>
            <a:lvl1pPr>
              <a:defRPr sz="4400">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69669" y="1580812"/>
            <a:ext cx="10515600" cy="435133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477078"/>
            <a:ext cx="165100" cy="901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8509342" y="6562143"/>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pic>
        <p:nvPicPr>
          <p:cNvPr id="12" name="Picture 11" descr="Structures_white.wmf"/>
          <p:cNvPicPr>
            <a:picLocks noChangeAspect="1"/>
          </p:cNvPicPr>
          <p:nvPr userDrawn="1"/>
        </p:nvPicPr>
        <p:blipFill>
          <a:blip r:embed="rId2" cstate="print"/>
          <a:stretch>
            <a:fillRect/>
          </a:stretch>
        </p:blipFill>
        <p:spPr>
          <a:xfrm>
            <a:off x="946672" y="6347414"/>
            <a:ext cx="1339328" cy="346908"/>
          </a:xfrm>
          <a:prstGeom prst="rect">
            <a:avLst/>
          </a:prstGeom>
        </p:spPr>
      </p:pic>
    </p:spTree>
    <p:extLst>
      <p:ext uri="{BB962C8B-B14F-4D97-AF65-F5344CB8AC3E}">
        <p14:creationId xmlns:p14="http://schemas.microsoft.com/office/powerpoint/2010/main" val="71934843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2_Custom Layout">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1524000" y="1122363"/>
            <a:ext cx="9144000" cy="2387600"/>
          </a:xfrm>
          <a:prstGeom prst="rect">
            <a:avLst/>
          </a:prstGeom>
        </p:spPr>
        <p:txBody>
          <a:bodyPr anchor="b"/>
          <a:lstStyle>
            <a:lvl1pPr algn="ctr">
              <a:defRPr sz="6000">
                <a:solidFill>
                  <a:schemeClr val="bg1"/>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valmontstructures.com</a:t>
            </a:r>
            <a:endParaRPr lang="en-US" dirty="0"/>
          </a:p>
        </p:txBody>
      </p:sp>
      <p:pic>
        <p:nvPicPr>
          <p:cNvPr id="9" name="Picture 8">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113" y="6230817"/>
            <a:ext cx="1627773" cy="417652"/>
          </a:xfrm>
          <a:prstGeom prst="rect">
            <a:avLst/>
          </a:prstGeom>
        </p:spPr>
      </p:pic>
      <p:sp>
        <p:nvSpPr>
          <p:cNvPr id="14" name="TextBox 13"/>
          <p:cNvSpPr txBox="1"/>
          <p:nvPr/>
        </p:nvSpPr>
        <p:spPr>
          <a:xfrm>
            <a:off x="9628014" y="6538912"/>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sp>
        <p:nvSpPr>
          <p:cNvPr id="11" name="Rectangle 10"/>
          <p:cNvSpPr/>
          <p:nvPr/>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6128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355"/>
          <a:stretch/>
        </p:blipFill>
        <p:spPr>
          <a:xfrm>
            <a:off x="1346662" y="0"/>
            <a:ext cx="10866537" cy="6867827"/>
          </a:xfrm>
          <a:prstGeom prst="rect">
            <a:avLst/>
          </a:prstGeom>
        </p:spPr>
      </p:pic>
      <p:sp>
        <p:nvSpPr>
          <p:cNvPr id="12" name="Freeform 11"/>
          <p:cNvSpPr/>
          <p:nvPr/>
        </p:nvSpPr>
        <p:spPr>
          <a:xfrm rot="19340334">
            <a:off x="3528622"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Freeform 16"/>
          <p:cNvSpPr/>
          <p:nvPr/>
        </p:nvSpPr>
        <p:spPr>
          <a:xfrm>
            <a:off x="-5324" y="-9832"/>
            <a:ext cx="6737351"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FFFF"/>
              </a:solidFill>
            </a:endParaRPr>
          </a:p>
        </p:txBody>
      </p:sp>
      <p:sp>
        <p:nvSpPr>
          <p:cNvPr id="2" name="Title 1"/>
          <p:cNvSpPr>
            <a:spLocks noGrp="1"/>
          </p:cNvSpPr>
          <p:nvPr>
            <p:ph type="ctrTitle" hasCustomPrompt="1"/>
          </p:nvPr>
        </p:nvSpPr>
        <p:spPr>
          <a:xfrm>
            <a:off x="366191" y="4584358"/>
            <a:ext cx="5371071" cy="687153"/>
          </a:xfrm>
          <a:prstGeom prst="rect">
            <a:avLst/>
          </a:prstGeom>
        </p:spPr>
        <p:txBody>
          <a:bodyPr anchor="b">
            <a:normAutofit/>
          </a:bodyPr>
          <a:lstStyle>
            <a:lvl1pPr algn="l">
              <a:defRPr sz="3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8"/>
            <a:ext cx="5371071" cy="473783"/>
          </a:xfrm>
          <a:prstGeom prst="rect">
            <a:avLst/>
          </a:prstGeom>
        </p:spPr>
        <p:txBody>
          <a:bodyPr/>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2"/>
            <a:ext cx="2743200" cy="365125"/>
          </a:xfrm>
          <a:prstGeom prst="rect">
            <a:avLst/>
          </a:prstGeom>
        </p:spPr>
        <p:txBody>
          <a:bodyPr/>
          <a:lstStyle/>
          <a:p>
            <a:fld id="{94F724BC-B61C-4FC3-A6E6-A6F20AAE3D66}" type="datetimeFigureOut">
              <a:rPr lang="en-US" smtClean="0">
                <a:solidFill>
                  <a:srgbClr val="000000">
                    <a:tint val="75000"/>
                  </a:srgbClr>
                </a:solidFill>
              </a:rPr>
              <a:pPr/>
              <a:t>8/14/2017</a:t>
            </a:fld>
            <a:endParaRPr lang="en-US">
              <a:solidFill>
                <a:srgbClr val="000000">
                  <a:tint val="75000"/>
                </a:srgbClr>
              </a:solidFill>
            </a:endParaRPr>
          </a:p>
        </p:txBody>
      </p:sp>
      <p:sp>
        <p:nvSpPr>
          <p:cNvPr id="11" name="TextBox 10"/>
          <p:cNvSpPr txBox="1"/>
          <p:nvPr/>
        </p:nvSpPr>
        <p:spPr>
          <a:xfrm>
            <a:off x="9772139" y="6557794"/>
            <a:ext cx="2286000" cy="161583"/>
          </a:xfrm>
          <a:prstGeom prst="rect">
            <a:avLst/>
          </a:prstGeom>
          <a:noFill/>
        </p:spPr>
        <p:txBody>
          <a:bodyPr wrap="square" rtlCol="0">
            <a:spAutoFit/>
          </a:bodyPr>
          <a:lstStyle/>
          <a:p>
            <a:pPr algn="r"/>
            <a:r>
              <a:rPr lang="en-US" sz="450" dirty="0" smtClean="0">
                <a:solidFill>
                  <a:srgbClr val="FFFFFF"/>
                </a:solidFill>
                <a:latin typeface="Arial" pitchFamily="34" charset="0"/>
                <a:cs typeface="Arial" pitchFamily="34" charset="0"/>
              </a:rPr>
              <a:t>© 2016 Valmont Industries, Inc. All rights reserved.</a:t>
            </a:r>
            <a:endParaRPr lang="en-US" sz="450" dirty="0">
              <a:solidFill>
                <a:srgbClr val="FFFFFF"/>
              </a:solidFill>
              <a:latin typeface="Arial" pitchFamily="34" charset="0"/>
              <a:cs typeface="Arial" pitchFamily="34" charset="0"/>
            </a:endParaRPr>
          </a:p>
        </p:txBody>
      </p:sp>
      <p:sp>
        <p:nvSpPr>
          <p:cNvPr id="7" name="Parallelogram 6"/>
          <p:cNvSpPr/>
          <p:nvPr/>
        </p:nvSpPr>
        <p:spPr>
          <a:xfrm flipH="1">
            <a:off x="571501"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7765352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5780" y="0"/>
            <a:ext cx="9653563" cy="6858000"/>
          </a:xfrm>
          <a:prstGeom prst="rect">
            <a:avLst/>
          </a:prstGeom>
        </p:spPr>
      </p:pic>
      <p:sp>
        <p:nvSpPr>
          <p:cNvPr id="12" name="Freeform 11"/>
          <p:cNvSpPr/>
          <p:nvPr/>
        </p:nvSpPr>
        <p:spPr>
          <a:xfrm rot="19340334">
            <a:off x="3528622"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Freeform 16"/>
          <p:cNvSpPr/>
          <p:nvPr/>
        </p:nvSpPr>
        <p:spPr>
          <a:xfrm>
            <a:off x="-5324" y="-9832"/>
            <a:ext cx="6737351"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FFFF"/>
              </a:solidFill>
            </a:endParaRPr>
          </a:p>
        </p:txBody>
      </p:sp>
      <p:sp>
        <p:nvSpPr>
          <p:cNvPr id="2" name="Title 1"/>
          <p:cNvSpPr>
            <a:spLocks noGrp="1"/>
          </p:cNvSpPr>
          <p:nvPr>
            <p:ph type="ctrTitle" hasCustomPrompt="1"/>
          </p:nvPr>
        </p:nvSpPr>
        <p:spPr>
          <a:xfrm>
            <a:off x="366191" y="4584358"/>
            <a:ext cx="5371071" cy="687153"/>
          </a:xfrm>
          <a:prstGeom prst="rect">
            <a:avLst/>
          </a:prstGeom>
        </p:spPr>
        <p:txBody>
          <a:bodyPr anchor="b">
            <a:normAutofit/>
          </a:bodyPr>
          <a:lstStyle>
            <a:lvl1pPr algn="l">
              <a:defRPr sz="3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8"/>
            <a:ext cx="5371071" cy="473783"/>
          </a:xfrm>
          <a:prstGeom prst="rect">
            <a:avLst/>
          </a:prstGeom>
        </p:spPr>
        <p:txBody>
          <a:bodyPr/>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2"/>
            <a:ext cx="2743200" cy="365125"/>
          </a:xfrm>
          <a:prstGeom prst="rect">
            <a:avLst/>
          </a:prstGeom>
        </p:spPr>
        <p:txBody>
          <a:bodyPr/>
          <a:lstStyle/>
          <a:p>
            <a:fld id="{94F724BC-B61C-4FC3-A6E6-A6F20AAE3D66}" type="datetimeFigureOut">
              <a:rPr lang="en-US" smtClean="0">
                <a:solidFill>
                  <a:srgbClr val="000000">
                    <a:tint val="75000"/>
                  </a:srgbClr>
                </a:solidFill>
              </a:rPr>
              <a:pPr/>
              <a:t>8/14/2017</a:t>
            </a:fld>
            <a:endParaRPr lang="en-US">
              <a:solidFill>
                <a:srgbClr val="000000">
                  <a:tint val="75000"/>
                </a:srgbClr>
              </a:solidFill>
            </a:endParaRPr>
          </a:p>
        </p:txBody>
      </p:sp>
      <p:sp>
        <p:nvSpPr>
          <p:cNvPr id="11" name="TextBox 10"/>
          <p:cNvSpPr txBox="1"/>
          <p:nvPr/>
        </p:nvSpPr>
        <p:spPr>
          <a:xfrm>
            <a:off x="9772139" y="6557794"/>
            <a:ext cx="2286000" cy="161583"/>
          </a:xfrm>
          <a:prstGeom prst="rect">
            <a:avLst/>
          </a:prstGeom>
          <a:noFill/>
        </p:spPr>
        <p:txBody>
          <a:bodyPr wrap="square" rtlCol="0">
            <a:spAutoFit/>
          </a:bodyPr>
          <a:lstStyle/>
          <a:p>
            <a:pPr algn="r"/>
            <a:r>
              <a:rPr lang="en-US" sz="450" dirty="0" smtClean="0">
                <a:solidFill>
                  <a:srgbClr val="FFFFFF"/>
                </a:solidFill>
                <a:latin typeface="Arial" pitchFamily="34" charset="0"/>
                <a:cs typeface="Arial" pitchFamily="34" charset="0"/>
              </a:rPr>
              <a:t>© 2016 Valmont Industries, Inc. All rights reserved.</a:t>
            </a:r>
            <a:endParaRPr lang="en-US" sz="450" dirty="0">
              <a:solidFill>
                <a:srgbClr val="FFFFFF"/>
              </a:solidFill>
              <a:latin typeface="Arial" pitchFamily="34" charset="0"/>
              <a:cs typeface="Arial" pitchFamily="34" charset="0"/>
            </a:endParaRPr>
          </a:p>
        </p:txBody>
      </p:sp>
      <p:sp>
        <p:nvSpPr>
          <p:cNvPr id="7" name="Parallelogram 6"/>
          <p:cNvSpPr/>
          <p:nvPr/>
        </p:nvSpPr>
        <p:spPr>
          <a:xfrm flipH="1">
            <a:off x="571501"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39027027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9799"/>
          <a:stretch/>
        </p:blipFill>
        <p:spPr>
          <a:xfrm>
            <a:off x="0" y="-38860"/>
            <a:ext cx="12206515" cy="7376323"/>
          </a:xfrm>
          <a:prstGeom prst="rect">
            <a:avLst/>
          </a:prstGeom>
        </p:spPr>
      </p:pic>
      <p:sp>
        <p:nvSpPr>
          <p:cNvPr id="12" name="Freeform 11"/>
          <p:cNvSpPr/>
          <p:nvPr/>
        </p:nvSpPr>
        <p:spPr>
          <a:xfrm rot="19340334">
            <a:off x="3528622"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Freeform 16"/>
          <p:cNvSpPr/>
          <p:nvPr/>
        </p:nvSpPr>
        <p:spPr>
          <a:xfrm>
            <a:off x="-5324" y="-9832"/>
            <a:ext cx="6737351"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FFFF"/>
              </a:solidFill>
            </a:endParaRPr>
          </a:p>
        </p:txBody>
      </p:sp>
      <p:sp>
        <p:nvSpPr>
          <p:cNvPr id="2" name="Title 1"/>
          <p:cNvSpPr>
            <a:spLocks noGrp="1"/>
          </p:cNvSpPr>
          <p:nvPr>
            <p:ph type="ctrTitle" hasCustomPrompt="1"/>
          </p:nvPr>
        </p:nvSpPr>
        <p:spPr>
          <a:xfrm>
            <a:off x="366191" y="4584358"/>
            <a:ext cx="5371071" cy="687153"/>
          </a:xfrm>
          <a:prstGeom prst="rect">
            <a:avLst/>
          </a:prstGeom>
        </p:spPr>
        <p:txBody>
          <a:bodyPr anchor="b">
            <a:normAutofit/>
          </a:bodyPr>
          <a:lstStyle>
            <a:lvl1pPr algn="l">
              <a:defRPr sz="3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8"/>
            <a:ext cx="5371071" cy="473783"/>
          </a:xfrm>
          <a:prstGeom prst="rect">
            <a:avLst/>
          </a:prstGeom>
        </p:spPr>
        <p:txBody>
          <a:bodyPr/>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2"/>
            <a:ext cx="2743200" cy="365125"/>
          </a:xfrm>
          <a:prstGeom prst="rect">
            <a:avLst/>
          </a:prstGeom>
        </p:spPr>
        <p:txBody>
          <a:bodyPr/>
          <a:lstStyle/>
          <a:p>
            <a:fld id="{94F724BC-B61C-4FC3-A6E6-A6F20AAE3D66}" type="datetimeFigureOut">
              <a:rPr lang="en-US" smtClean="0">
                <a:solidFill>
                  <a:srgbClr val="000000">
                    <a:tint val="75000"/>
                  </a:srgbClr>
                </a:solidFill>
              </a:rPr>
              <a:pPr/>
              <a:t>8/14/2017</a:t>
            </a:fld>
            <a:endParaRPr lang="en-US">
              <a:solidFill>
                <a:srgbClr val="000000">
                  <a:tint val="75000"/>
                </a:srgbClr>
              </a:solidFill>
            </a:endParaRPr>
          </a:p>
        </p:txBody>
      </p:sp>
      <p:sp>
        <p:nvSpPr>
          <p:cNvPr id="11" name="TextBox 10"/>
          <p:cNvSpPr txBox="1"/>
          <p:nvPr/>
        </p:nvSpPr>
        <p:spPr>
          <a:xfrm>
            <a:off x="9772139" y="6557794"/>
            <a:ext cx="2286000" cy="161583"/>
          </a:xfrm>
          <a:prstGeom prst="rect">
            <a:avLst/>
          </a:prstGeom>
          <a:noFill/>
        </p:spPr>
        <p:txBody>
          <a:bodyPr wrap="square" rtlCol="0">
            <a:spAutoFit/>
          </a:bodyPr>
          <a:lstStyle/>
          <a:p>
            <a:pPr algn="r"/>
            <a:r>
              <a:rPr lang="en-US" sz="450" dirty="0" smtClean="0">
                <a:solidFill>
                  <a:srgbClr val="FFFFFF"/>
                </a:solidFill>
                <a:latin typeface="Arial" pitchFamily="34" charset="0"/>
                <a:cs typeface="Arial" pitchFamily="34" charset="0"/>
              </a:rPr>
              <a:t>© 2016 Valmont Industries, Inc. All rights reserved.</a:t>
            </a:r>
            <a:endParaRPr lang="en-US" sz="450" dirty="0">
              <a:solidFill>
                <a:srgbClr val="FFFFFF"/>
              </a:solidFill>
              <a:latin typeface="Arial" pitchFamily="34" charset="0"/>
              <a:cs typeface="Arial" pitchFamily="34" charset="0"/>
            </a:endParaRPr>
          </a:p>
        </p:txBody>
      </p:sp>
      <p:sp>
        <p:nvSpPr>
          <p:cNvPr id="7" name="Parallelogram 6"/>
          <p:cNvSpPr/>
          <p:nvPr/>
        </p:nvSpPr>
        <p:spPr>
          <a:xfrm flipH="1">
            <a:off x="571501"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1285103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5979" y="-1317688"/>
            <a:ext cx="11804811" cy="13352589"/>
          </a:xfrm>
          <a:prstGeom prst="rect">
            <a:avLst/>
          </a:prstGeom>
        </p:spPr>
      </p:pic>
      <p:sp>
        <p:nvSpPr>
          <p:cNvPr id="12" name="Freeform 11"/>
          <p:cNvSpPr/>
          <p:nvPr/>
        </p:nvSpPr>
        <p:spPr>
          <a:xfrm rot="19340334">
            <a:off x="3528622"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Freeform 16"/>
          <p:cNvSpPr/>
          <p:nvPr/>
        </p:nvSpPr>
        <p:spPr>
          <a:xfrm>
            <a:off x="-5324" y="-9832"/>
            <a:ext cx="6737351"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FFFF"/>
              </a:solidFill>
            </a:endParaRPr>
          </a:p>
        </p:txBody>
      </p:sp>
      <p:sp>
        <p:nvSpPr>
          <p:cNvPr id="2" name="Title 1"/>
          <p:cNvSpPr>
            <a:spLocks noGrp="1"/>
          </p:cNvSpPr>
          <p:nvPr>
            <p:ph type="ctrTitle" hasCustomPrompt="1"/>
          </p:nvPr>
        </p:nvSpPr>
        <p:spPr>
          <a:xfrm>
            <a:off x="366191" y="4584358"/>
            <a:ext cx="5371071" cy="687153"/>
          </a:xfrm>
          <a:prstGeom prst="rect">
            <a:avLst/>
          </a:prstGeom>
        </p:spPr>
        <p:txBody>
          <a:bodyPr anchor="b">
            <a:normAutofit/>
          </a:bodyPr>
          <a:lstStyle>
            <a:lvl1pPr algn="l">
              <a:defRPr sz="3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8"/>
            <a:ext cx="5371071" cy="473783"/>
          </a:xfrm>
          <a:prstGeom prst="rect">
            <a:avLst/>
          </a:prstGeom>
        </p:spPr>
        <p:txBody>
          <a:bodyPr/>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2"/>
            <a:ext cx="2743200" cy="365125"/>
          </a:xfrm>
          <a:prstGeom prst="rect">
            <a:avLst/>
          </a:prstGeom>
        </p:spPr>
        <p:txBody>
          <a:bodyPr/>
          <a:lstStyle/>
          <a:p>
            <a:fld id="{94F724BC-B61C-4FC3-A6E6-A6F20AAE3D66}" type="datetimeFigureOut">
              <a:rPr lang="en-US" smtClean="0">
                <a:solidFill>
                  <a:srgbClr val="000000">
                    <a:tint val="75000"/>
                  </a:srgbClr>
                </a:solidFill>
              </a:rPr>
              <a:pPr/>
              <a:t>8/14/2017</a:t>
            </a:fld>
            <a:endParaRPr lang="en-US">
              <a:solidFill>
                <a:srgbClr val="000000">
                  <a:tint val="75000"/>
                </a:srgbClr>
              </a:solidFill>
            </a:endParaRPr>
          </a:p>
        </p:txBody>
      </p:sp>
      <p:sp>
        <p:nvSpPr>
          <p:cNvPr id="11" name="TextBox 10"/>
          <p:cNvSpPr txBox="1"/>
          <p:nvPr/>
        </p:nvSpPr>
        <p:spPr>
          <a:xfrm>
            <a:off x="9772139" y="6557794"/>
            <a:ext cx="2286000" cy="161583"/>
          </a:xfrm>
          <a:prstGeom prst="rect">
            <a:avLst/>
          </a:prstGeom>
          <a:noFill/>
        </p:spPr>
        <p:txBody>
          <a:bodyPr wrap="square" rtlCol="0">
            <a:spAutoFit/>
          </a:bodyPr>
          <a:lstStyle/>
          <a:p>
            <a:pPr algn="r"/>
            <a:r>
              <a:rPr lang="en-US" sz="450" dirty="0" smtClean="0">
                <a:solidFill>
                  <a:srgbClr val="FFFFFF"/>
                </a:solidFill>
                <a:latin typeface="Arial" pitchFamily="34" charset="0"/>
                <a:cs typeface="Arial" pitchFamily="34" charset="0"/>
              </a:rPr>
              <a:t>© 2016 Valmont Industries, Inc. All rights reserved.</a:t>
            </a:r>
            <a:endParaRPr lang="en-US" sz="450" dirty="0">
              <a:solidFill>
                <a:srgbClr val="FFFFFF"/>
              </a:solidFill>
              <a:latin typeface="Arial" pitchFamily="34" charset="0"/>
              <a:cs typeface="Arial" pitchFamily="34" charset="0"/>
            </a:endParaRPr>
          </a:p>
        </p:txBody>
      </p:sp>
      <p:sp>
        <p:nvSpPr>
          <p:cNvPr id="7" name="Parallelogram 6"/>
          <p:cNvSpPr/>
          <p:nvPr/>
        </p:nvSpPr>
        <p:spPr>
          <a:xfrm flipH="1">
            <a:off x="571501"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458495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80541" y="0"/>
            <a:ext cx="12446000" cy="6858000"/>
          </a:xfrm>
          <a:prstGeom prst="rect">
            <a:avLst/>
          </a:prstGeom>
        </p:spPr>
      </p:pic>
      <p:sp>
        <p:nvSpPr>
          <p:cNvPr id="12" name="Freeform 11"/>
          <p:cNvSpPr/>
          <p:nvPr/>
        </p:nvSpPr>
        <p:spPr>
          <a:xfrm rot="19340334">
            <a:off x="3528622"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17" name="Freeform 16"/>
          <p:cNvSpPr/>
          <p:nvPr/>
        </p:nvSpPr>
        <p:spPr>
          <a:xfrm>
            <a:off x="-5324" y="-9832"/>
            <a:ext cx="6737351"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rgbClr val="FFFFFF"/>
              </a:solidFill>
            </a:endParaRPr>
          </a:p>
        </p:txBody>
      </p:sp>
      <p:sp>
        <p:nvSpPr>
          <p:cNvPr id="2" name="Title 1"/>
          <p:cNvSpPr>
            <a:spLocks noGrp="1"/>
          </p:cNvSpPr>
          <p:nvPr>
            <p:ph type="ctrTitle" hasCustomPrompt="1"/>
          </p:nvPr>
        </p:nvSpPr>
        <p:spPr>
          <a:xfrm>
            <a:off x="366191" y="4584358"/>
            <a:ext cx="5371071" cy="687153"/>
          </a:xfrm>
          <a:prstGeom prst="rect">
            <a:avLst/>
          </a:prstGeom>
        </p:spPr>
        <p:txBody>
          <a:bodyPr anchor="b">
            <a:normAutofit/>
          </a:bodyPr>
          <a:lstStyle>
            <a:lvl1pPr algn="l">
              <a:defRPr sz="3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8"/>
            <a:ext cx="5371071" cy="473783"/>
          </a:xfrm>
          <a:prstGeom prst="rect">
            <a:avLst/>
          </a:prstGeom>
        </p:spPr>
        <p:txBody>
          <a:bodyPr/>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2"/>
            <a:ext cx="2743200" cy="365125"/>
          </a:xfrm>
          <a:prstGeom prst="rect">
            <a:avLst/>
          </a:prstGeom>
        </p:spPr>
        <p:txBody>
          <a:bodyPr/>
          <a:lstStyle/>
          <a:p>
            <a:fld id="{94F724BC-B61C-4FC3-A6E6-A6F20AAE3D66}" type="datetimeFigureOut">
              <a:rPr lang="en-US" smtClean="0">
                <a:solidFill>
                  <a:srgbClr val="000000">
                    <a:tint val="75000"/>
                  </a:srgbClr>
                </a:solidFill>
              </a:rPr>
              <a:pPr/>
              <a:t>8/14/2017</a:t>
            </a:fld>
            <a:endParaRPr lang="en-US">
              <a:solidFill>
                <a:srgbClr val="000000">
                  <a:tint val="75000"/>
                </a:srgbClr>
              </a:solidFill>
            </a:endParaRPr>
          </a:p>
        </p:txBody>
      </p:sp>
      <p:sp>
        <p:nvSpPr>
          <p:cNvPr id="11" name="TextBox 10"/>
          <p:cNvSpPr txBox="1"/>
          <p:nvPr/>
        </p:nvSpPr>
        <p:spPr>
          <a:xfrm>
            <a:off x="9772139" y="6557794"/>
            <a:ext cx="2286000" cy="161583"/>
          </a:xfrm>
          <a:prstGeom prst="rect">
            <a:avLst/>
          </a:prstGeom>
          <a:noFill/>
        </p:spPr>
        <p:txBody>
          <a:bodyPr wrap="square" rtlCol="0">
            <a:spAutoFit/>
          </a:bodyPr>
          <a:lstStyle/>
          <a:p>
            <a:pPr algn="r"/>
            <a:r>
              <a:rPr lang="en-US" sz="450" dirty="0" smtClean="0">
                <a:solidFill>
                  <a:srgbClr val="FFFFFF"/>
                </a:solidFill>
                <a:latin typeface="Arial" pitchFamily="34" charset="0"/>
                <a:cs typeface="Arial" pitchFamily="34" charset="0"/>
              </a:rPr>
              <a:t>© 2016 Valmont Industries, Inc. All rights reserved.</a:t>
            </a:r>
            <a:endParaRPr lang="en-US" sz="450" dirty="0">
              <a:solidFill>
                <a:srgbClr val="FFFFFF"/>
              </a:solidFill>
              <a:latin typeface="Arial" pitchFamily="34" charset="0"/>
              <a:cs typeface="Arial" pitchFamily="34" charset="0"/>
            </a:endParaRPr>
          </a:p>
        </p:txBody>
      </p:sp>
      <p:sp>
        <p:nvSpPr>
          <p:cNvPr id="7" name="Parallelogram 6"/>
          <p:cNvSpPr/>
          <p:nvPr/>
        </p:nvSpPr>
        <p:spPr>
          <a:xfrm flipH="1">
            <a:off x="571501"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5206525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8"/>
          <p:cNvSpPr/>
          <p:nvPr userDrawn="1"/>
        </p:nvSpPr>
        <p:spPr>
          <a:xfrm>
            <a:off x="-23703" y="6392594"/>
            <a:ext cx="10996503" cy="49508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77761">
                <a:moveTo>
                  <a:pt x="0" y="12358"/>
                </a:moveTo>
                <a:lnTo>
                  <a:pt x="10725666" y="0"/>
                </a:lnTo>
                <a:lnTo>
                  <a:pt x="10972800" y="477761"/>
                </a:lnTo>
                <a:lnTo>
                  <a:pt x="0" y="465405"/>
                </a:lnTo>
                <a:lnTo>
                  <a:pt x="0" y="123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8"/>
          <p:cNvSpPr/>
          <p:nvPr userDrawn="1"/>
        </p:nvSpPr>
        <p:spPr>
          <a:xfrm flipH="1">
            <a:off x="11311596" y="6392594"/>
            <a:ext cx="907536"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335570" y="0"/>
                </a:lnTo>
                <a:lnTo>
                  <a:pt x="10825414" y="453047"/>
                </a:lnTo>
                <a:lnTo>
                  <a:pt x="0" y="453048"/>
                </a:lnTo>
                <a:lnTo>
                  <a:pt x="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1"/>
          <p:cNvSpPr>
            <a:spLocks noGrp="1"/>
          </p:cNvSpPr>
          <p:nvPr>
            <p:ph type="title"/>
          </p:nvPr>
        </p:nvSpPr>
        <p:spPr>
          <a:xfrm>
            <a:off x="290945" y="351942"/>
            <a:ext cx="11466946" cy="1325563"/>
          </a:xfrm>
          <a:prstGeom prst="rect">
            <a:avLst/>
          </a:prstGeom>
        </p:spPr>
        <p:txBody>
          <a:bodyPr>
            <a:normAutofit/>
          </a:bodyPr>
          <a:lstStyle>
            <a:lvl1pPr>
              <a:defRPr sz="4400">
                <a:solidFill>
                  <a:schemeClr val="bg1"/>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290945" y="1812442"/>
            <a:ext cx="11466946" cy="4351338"/>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600">
                <a:solidFill>
                  <a:schemeClr val="bg1"/>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4038600" y="6343167"/>
            <a:ext cx="4114800" cy="365125"/>
          </a:xfrm>
          <a:prstGeom prst="rect">
            <a:avLst/>
          </a:prstGeom>
        </p:spPr>
        <p:txBody>
          <a:bodyPr/>
          <a:lstStyle>
            <a:lvl1pPr>
              <a:defRPr>
                <a:solidFill>
                  <a:schemeClr val="accent3"/>
                </a:solidFill>
              </a:defRPr>
            </a:lvl1pPr>
          </a:lstStyle>
          <a:p>
            <a:endParaRPr lang="en-US" dirty="0">
              <a:solidFill>
                <a:srgbClr val="464646"/>
              </a:solidFill>
            </a:endParaRPr>
          </a:p>
        </p:txBody>
      </p:sp>
      <p:sp>
        <p:nvSpPr>
          <p:cNvPr id="12" name="Slide Number Placeholder 5"/>
          <p:cNvSpPr>
            <a:spLocks noGrp="1"/>
          </p:cNvSpPr>
          <p:nvPr>
            <p:ph type="sldNum" sz="quarter" idx="12"/>
          </p:nvPr>
        </p:nvSpPr>
        <p:spPr>
          <a:xfrm>
            <a:off x="10182224" y="6343167"/>
            <a:ext cx="2009776" cy="365125"/>
          </a:xfrm>
          <a:prstGeom prst="rect">
            <a:avLst/>
          </a:prstGeom>
        </p:spPr>
        <p:txBody>
          <a:bodyPr/>
          <a:lstStyle>
            <a:lvl1pPr algn="ctr">
              <a:defRPr>
                <a:solidFill>
                  <a:schemeClr val="bg1"/>
                </a:solidFill>
              </a:defRPr>
            </a:lvl1pPr>
          </a:lstStyle>
          <a:p>
            <a:fld id="{E45F3E5A-D972-B34D-A858-AD56261B5C28}" type="slidenum">
              <a:rPr lang="en-US" smtClean="0">
                <a:solidFill>
                  <a:srgbClr val="FFFFFF"/>
                </a:solidFill>
              </a:rPr>
              <a:pPr/>
              <a:t>‹#›</a:t>
            </a:fld>
            <a:endParaRPr lang="en-US" dirty="0">
              <a:solidFill>
                <a:srgbClr val="FFFFFF"/>
              </a:solidFill>
            </a:endParaRPr>
          </a:p>
        </p:txBody>
      </p:sp>
      <p:sp>
        <p:nvSpPr>
          <p:cNvPr id="13" name="Rectangle 12"/>
          <p:cNvSpPr/>
          <p:nvPr userDrawn="1"/>
        </p:nvSpPr>
        <p:spPr>
          <a:xfrm>
            <a:off x="0" y="351942"/>
            <a:ext cx="135924"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extBox 14"/>
          <p:cNvSpPr txBox="1"/>
          <p:nvPr userDrawn="1"/>
        </p:nvSpPr>
        <p:spPr>
          <a:xfrm>
            <a:off x="8563574" y="6588648"/>
            <a:ext cx="2286000" cy="184666"/>
          </a:xfrm>
          <a:prstGeom prst="rect">
            <a:avLst/>
          </a:prstGeom>
          <a:noFill/>
        </p:spPr>
        <p:txBody>
          <a:bodyPr wrap="square" rtlCol="0">
            <a:spAutoFit/>
          </a:bodyPr>
          <a:lstStyle/>
          <a:p>
            <a:pPr algn="r"/>
            <a:r>
              <a:rPr lang="en-US" sz="600" dirty="0" smtClean="0">
                <a:solidFill>
                  <a:srgbClr val="000000"/>
                </a:solidFill>
                <a:latin typeface="Arial" pitchFamily="34" charset="0"/>
                <a:cs typeface="Arial" pitchFamily="34" charset="0"/>
              </a:rPr>
              <a:t>© 2016 Valmont Industries, Inc. All rights reserved.</a:t>
            </a:r>
            <a:endParaRPr lang="en-US" sz="600" dirty="0">
              <a:solidFill>
                <a:srgbClr val="000000"/>
              </a:solidFill>
              <a:latin typeface="Arial" pitchFamily="34" charset="0"/>
              <a:cs typeface="Arial"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34426698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p:cNvSpPr/>
          <p:nvPr userDrawn="1"/>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userDrawn="1"/>
        </p:nvSpPr>
        <p:spPr>
          <a:xfrm>
            <a:off x="0" y="351942"/>
            <a:ext cx="135924"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7" name="Group 16"/>
          <p:cNvGrpSpPr/>
          <p:nvPr userDrawn="1"/>
        </p:nvGrpSpPr>
        <p:grpSpPr>
          <a:xfrm>
            <a:off x="-12984" y="6350982"/>
            <a:ext cx="12214594" cy="514833"/>
            <a:chOff x="60132" y="6343167"/>
            <a:chExt cx="12141477" cy="514833"/>
          </a:xfrm>
        </p:grpSpPr>
        <p:sp>
          <p:nvSpPr>
            <p:cNvPr id="18" name="Rectangle 3"/>
            <p:cNvSpPr/>
            <p:nvPr userDrawn="1"/>
          </p:nvSpPr>
          <p:spPr>
            <a:xfrm>
              <a:off x="60132" y="6343167"/>
              <a:ext cx="10972800" cy="514833"/>
            </a:xfrm>
            <a:custGeom>
              <a:avLst/>
              <a:gdLst>
                <a:gd name="connsiteX0" fmla="*/ 0 w 10972800"/>
                <a:gd name="connsiteY0" fmla="*/ 0 h 681037"/>
                <a:gd name="connsiteX1" fmla="*/ 10972800 w 10972800"/>
                <a:gd name="connsiteY1" fmla="*/ 0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583917 w 10972800"/>
                <a:gd name="connsiteY1" fmla="*/ 5255 h 681037"/>
                <a:gd name="connsiteX2" fmla="*/ 10972800 w 10972800"/>
                <a:gd name="connsiteY2" fmla="*/ 681037 h 681037"/>
                <a:gd name="connsiteX3" fmla="*/ 0 w 10972800"/>
                <a:gd name="connsiteY3" fmla="*/ 681037 h 681037"/>
                <a:gd name="connsiteX4" fmla="*/ 0 w 10972800"/>
                <a:gd name="connsiteY4" fmla="*/ 0 h 681037"/>
                <a:gd name="connsiteX0" fmla="*/ 0 w 10972800"/>
                <a:gd name="connsiteY0" fmla="*/ 0 h 681037"/>
                <a:gd name="connsiteX1" fmla="*/ 10731062 w 10972800"/>
                <a:gd name="connsiteY1" fmla="*/ 10510 h 681037"/>
                <a:gd name="connsiteX2" fmla="*/ 10972800 w 10972800"/>
                <a:gd name="connsiteY2" fmla="*/ 681037 h 681037"/>
                <a:gd name="connsiteX3" fmla="*/ 0 w 10972800"/>
                <a:gd name="connsiteY3" fmla="*/ 681037 h 681037"/>
                <a:gd name="connsiteX4" fmla="*/ 0 w 10972800"/>
                <a:gd name="connsiteY4" fmla="*/ 0 h 68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681037">
                  <a:moveTo>
                    <a:pt x="0" y="0"/>
                  </a:moveTo>
                  <a:lnTo>
                    <a:pt x="10731062" y="10510"/>
                  </a:lnTo>
                  <a:lnTo>
                    <a:pt x="10972800" y="681037"/>
                  </a:lnTo>
                  <a:lnTo>
                    <a:pt x="0" y="68103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8"/>
            <p:cNvSpPr/>
            <p:nvPr userDrawn="1"/>
          </p:nvSpPr>
          <p:spPr>
            <a:xfrm flipH="1">
              <a:off x="11311596" y="6343168"/>
              <a:ext cx="890013" cy="514832"/>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1 h 453048"/>
                <a:gd name="connsiteX1" fmla="*/ 776053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760530" y="0"/>
                  </a:lnTo>
                  <a:lnTo>
                    <a:pt x="10825414" y="453047"/>
                  </a:lnTo>
                  <a:lnTo>
                    <a:pt x="0" y="453048"/>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0" name="Footer Placeholder 4"/>
          <p:cNvSpPr>
            <a:spLocks noGrp="1"/>
          </p:cNvSpPr>
          <p:nvPr>
            <p:ph type="ftr" sz="quarter" idx="11"/>
          </p:nvPr>
        </p:nvSpPr>
        <p:spPr>
          <a:xfrm>
            <a:off x="4038600" y="6343167"/>
            <a:ext cx="4114800" cy="365125"/>
          </a:xfrm>
          <a:prstGeom prst="rect">
            <a:avLst/>
          </a:prstGeom>
        </p:spPr>
        <p:txBody>
          <a:bodyPr/>
          <a:lstStyle>
            <a:lvl1pPr>
              <a:defRPr>
                <a:solidFill>
                  <a:schemeClr val="accent3"/>
                </a:solidFill>
              </a:defRPr>
            </a:lvl1pPr>
          </a:lstStyle>
          <a:p>
            <a:endParaRPr lang="en-US" dirty="0">
              <a:solidFill>
                <a:srgbClr val="464646"/>
              </a:solidFill>
            </a:endParaRPr>
          </a:p>
        </p:txBody>
      </p:sp>
      <p:sp>
        <p:nvSpPr>
          <p:cNvPr id="21" name="Slide Number Placeholder 5"/>
          <p:cNvSpPr>
            <a:spLocks noGrp="1"/>
          </p:cNvSpPr>
          <p:nvPr>
            <p:ph type="sldNum" sz="quarter" idx="12"/>
          </p:nvPr>
        </p:nvSpPr>
        <p:spPr>
          <a:xfrm>
            <a:off x="10538827" y="6343167"/>
            <a:ext cx="1215096" cy="365125"/>
          </a:xfrm>
          <a:prstGeom prst="rect">
            <a:avLst/>
          </a:prstGeom>
        </p:spPr>
        <p:txBody>
          <a:bodyPr/>
          <a:lstStyle>
            <a:lvl1pPr algn="ctr">
              <a:defRPr>
                <a:solidFill>
                  <a:schemeClr val="bg1"/>
                </a:solidFill>
              </a:defRPr>
            </a:lvl1pPr>
          </a:lstStyle>
          <a:p>
            <a:fld id="{E45F3E5A-D972-B34D-A858-AD56261B5C28}" type="slidenum">
              <a:rPr lang="en-US" smtClean="0">
                <a:solidFill>
                  <a:srgbClr val="FFFFFF"/>
                </a:solidFill>
              </a:rPr>
              <a:pPr/>
              <a:t>‹#›</a:t>
            </a:fld>
            <a:endParaRPr lang="en-US" dirty="0">
              <a:solidFill>
                <a:srgbClr val="FFFFFF"/>
              </a:solidFill>
            </a:endParaRPr>
          </a:p>
        </p:txBody>
      </p:sp>
      <p:sp>
        <p:nvSpPr>
          <p:cNvPr id="22" name="TextBox 21"/>
          <p:cNvSpPr txBox="1"/>
          <p:nvPr userDrawn="1"/>
        </p:nvSpPr>
        <p:spPr>
          <a:xfrm>
            <a:off x="8563574" y="6588648"/>
            <a:ext cx="2286000" cy="184666"/>
          </a:xfrm>
          <a:prstGeom prst="rect">
            <a:avLst/>
          </a:prstGeom>
          <a:noFill/>
        </p:spPr>
        <p:txBody>
          <a:bodyPr wrap="square" rtlCol="0">
            <a:spAutoFit/>
          </a:bodyPr>
          <a:lstStyle/>
          <a:p>
            <a:pPr algn="r"/>
            <a:r>
              <a:rPr lang="en-US" sz="600" dirty="0" smtClean="0">
                <a:solidFill>
                  <a:srgbClr val="000000"/>
                </a:solidFill>
                <a:latin typeface="Arial" pitchFamily="34" charset="0"/>
                <a:cs typeface="Arial" pitchFamily="34" charset="0"/>
              </a:rPr>
              <a:t>© 2017 Valmont Industries, Inc. All rights reserved.</a:t>
            </a:r>
            <a:endParaRPr lang="en-US" sz="600" dirty="0">
              <a:solidFill>
                <a:srgbClr val="000000"/>
              </a:solidFill>
              <a:latin typeface="Arial" pitchFamily="34" charset="0"/>
              <a:cs typeface="Arial" pitchFamily="34"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
        <p:nvSpPr>
          <p:cNvPr id="13" name="Title 1"/>
          <p:cNvSpPr>
            <a:spLocks noGrp="1"/>
          </p:cNvSpPr>
          <p:nvPr>
            <p:ph type="title"/>
          </p:nvPr>
        </p:nvSpPr>
        <p:spPr>
          <a:xfrm>
            <a:off x="290945" y="351942"/>
            <a:ext cx="11466946" cy="1325563"/>
          </a:xfrm>
          <a:prstGeom prst="rect">
            <a:avLst/>
          </a:prstGeom>
        </p:spPr>
        <p:txBody>
          <a:bodyPr>
            <a:normAutofit/>
          </a:bodyPr>
          <a:lstStyle>
            <a:lvl1pPr>
              <a:defRPr sz="4400">
                <a:solidFill>
                  <a:schemeClr val="bg1"/>
                </a:solidFill>
              </a:defRPr>
            </a:lvl1pPr>
          </a:lstStyle>
          <a:p>
            <a:r>
              <a:rPr lang="en-US" dirty="0" smtClean="0"/>
              <a:t>Click to edit Master title style</a:t>
            </a:r>
            <a:endParaRPr lang="en-US" dirty="0"/>
          </a:p>
        </p:txBody>
      </p:sp>
      <p:sp>
        <p:nvSpPr>
          <p:cNvPr id="15" name="Content Placeholder 2"/>
          <p:cNvSpPr>
            <a:spLocks noGrp="1"/>
          </p:cNvSpPr>
          <p:nvPr>
            <p:ph idx="1"/>
          </p:nvPr>
        </p:nvSpPr>
        <p:spPr>
          <a:xfrm>
            <a:off x="290945" y="1812442"/>
            <a:ext cx="11466946" cy="4351338"/>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600">
                <a:solidFill>
                  <a:schemeClr val="bg1"/>
                </a:solidFill>
              </a:defRPr>
            </a:lvl4pPr>
            <a:lvl5pPr>
              <a:defRPr sz="14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65191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502" y="-6990"/>
            <a:ext cx="9445869" cy="6864990"/>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53975" y="1"/>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3" name="Text Placeholder 2"/>
          <p:cNvSpPr>
            <a:spLocks noGrp="1"/>
          </p:cNvSpPr>
          <p:nvPr>
            <p:ph type="body" sz="quarter" idx="11" hasCustomPrompt="1"/>
          </p:nvPr>
        </p:nvSpPr>
        <p:spPr>
          <a:xfrm>
            <a:off x="432892" y="2055418"/>
            <a:ext cx="6357664" cy="1295400"/>
          </a:xfrm>
          <a:prstGeom prst="rect">
            <a:avLst/>
          </a:prstGeom>
        </p:spPr>
        <p:txBody>
          <a:bodyPr vert="horz" lIns="91440" tIns="45720" rIns="91440" bIns="45720" rtlCol="0" anchor="b">
            <a:noAutofit/>
          </a:bodyPr>
          <a:lstStyle>
            <a:lvl1pPr marL="0" indent="0" algn="ctr">
              <a:lnSpc>
                <a:spcPct val="0"/>
              </a:lnSpc>
              <a:buNone/>
              <a:defRPr lang="en-US" sz="16000" dirty="0">
                <a:solidFill>
                  <a:schemeClr val="accent2"/>
                </a:solidFill>
                <a:latin typeface="Cooper Black" charset="0"/>
                <a:ea typeface="Cooper Black" charset="0"/>
                <a:cs typeface="Cooper Black" charset="0"/>
              </a:defRPr>
            </a:lvl1pPr>
          </a:lstStyle>
          <a:p>
            <a:pPr marL="0" lvl="0" algn="ctr" defTabSz="914400">
              <a:spcBef>
                <a:spcPct val="0"/>
              </a:spcBef>
            </a:pPr>
            <a:r>
              <a:rPr lang="en-US" dirty="0" smtClean="0"/>
              <a:t>01</a:t>
            </a:r>
            <a:endParaRPr lang="en-US" dirty="0"/>
          </a:p>
        </p:txBody>
      </p:sp>
      <p:sp>
        <p:nvSpPr>
          <p:cNvPr id="11" name="Subtitle 2"/>
          <p:cNvSpPr txBox="1">
            <a:spLocks/>
          </p:cNvSpPr>
          <p:nvPr userDrawn="1"/>
        </p:nvSpPr>
        <p:spPr>
          <a:xfrm>
            <a:off x="144736" y="6324599"/>
            <a:ext cx="6984776" cy="381001"/>
          </a:xfrm>
          <a:prstGeom prst="rect">
            <a:avLst/>
          </a:prstGeom>
        </p:spPr>
        <p:txBody>
          <a:bodyPr vert="horz" lIns="91440" tIns="45720" rIns="91440" bIns="45720" rtlCol="0">
            <a:normAutofit/>
          </a:bodyPr>
          <a:lstStyle>
            <a:lvl1pPr marL="171450" indent="-171450" algn="ctr" defTabSz="685800" rtl="0" eaLnBrk="1" latinLnBrk="0" hangingPunct="1">
              <a:lnSpc>
                <a:spcPct val="90000"/>
              </a:lnSpc>
              <a:spcBef>
                <a:spcPts val="750"/>
              </a:spcBef>
              <a:buFont typeface="Arial"/>
              <a:buChar char="•"/>
              <a:defRPr lang="en-US" sz="2400" kern="1200" dirty="0">
                <a:solidFill>
                  <a:schemeClr val="accent6"/>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l">
              <a:buFont typeface="Arial"/>
              <a:buNone/>
            </a:pPr>
            <a:endParaRPr lang="en-US" sz="2000" dirty="0">
              <a:solidFill>
                <a:schemeClr val="accent5">
                  <a:lumMod val="75000"/>
                </a:schemeClr>
              </a:solidFill>
            </a:endParaRPr>
          </a:p>
        </p:txBody>
      </p:sp>
      <p:sp>
        <p:nvSpPr>
          <p:cNvPr id="14" name="Text Placeholder 13"/>
          <p:cNvSpPr>
            <a:spLocks noGrp="1"/>
          </p:cNvSpPr>
          <p:nvPr>
            <p:ph type="body" sz="quarter" idx="12" hasCustomPrompt="1"/>
          </p:nvPr>
        </p:nvSpPr>
        <p:spPr>
          <a:xfrm>
            <a:off x="144735" y="3516037"/>
            <a:ext cx="6984777" cy="1066800"/>
          </a:xfrm>
          <a:prstGeom prst="rect">
            <a:avLst/>
          </a:prstGeom>
        </p:spPr>
        <p:txBody>
          <a:bodyPr/>
          <a:lstStyle>
            <a:lvl1pPr marL="0" indent="0" algn="ctr">
              <a:buNone/>
              <a:defRPr lang="en-US" sz="6000" kern="1200" baseline="0" smtClean="0">
                <a:solidFill>
                  <a:schemeClr val="accent5">
                    <a:lumMod val="75000"/>
                  </a:schemeClr>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TOPIC DIVIDER</a:t>
            </a:r>
            <a:endParaRPr lang="en-US"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369" y="6437946"/>
            <a:ext cx="1339328" cy="343643"/>
          </a:xfrm>
          <a:prstGeom prst="rect">
            <a:avLst/>
          </a:prstGeom>
        </p:spPr>
      </p:pic>
    </p:spTree>
    <p:extLst>
      <p:ext uri="{BB962C8B-B14F-4D97-AF65-F5344CB8AC3E}">
        <p14:creationId xmlns:p14="http://schemas.microsoft.com/office/powerpoint/2010/main" val="20088187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148699"/>
      </p:ext>
    </p:extLst>
  </p:cSld>
  <p:clrMap bg1="lt1" tx1="dk1" bg2="lt2" tx2="dk2" accent1="accent1" accent2="accent2" accent3="accent3" accent4="accent4" accent5="accent5" accent6="accent6" hlink="hlink" folHlink="folHlink"/>
  <p:sldLayoutIdLst>
    <p:sldLayoutId id="2147483806" r:id="rId1"/>
    <p:sldLayoutId id="2147483741" r:id="rId2"/>
    <p:sldLayoutId id="2147483764" r:id="rId3"/>
    <p:sldLayoutId id="2147483765" r:id="rId4"/>
    <p:sldLayoutId id="2147483766" r:id="rId5"/>
    <p:sldLayoutId id="2147483767" r:id="rId6"/>
    <p:sldLayoutId id="2147483803" r:id="rId7"/>
    <p:sldLayoutId id="2147483804" r:id="rId8"/>
    <p:sldLayoutId id="2147483769" r:id="rId9"/>
    <p:sldLayoutId id="2147483773" r:id="rId10"/>
    <p:sldLayoutId id="2147483770" r:id="rId11"/>
    <p:sldLayoutId id="2147483771" r:id="rId12"/>
    <p:sldLayoutId id="2147483772" r:id="rId13"/>
    <p:sldLayoutId id="2147483800" r:id="rId14"/>
    <p:sldLayoutId id="2147483754" r:id="rId15"/>
    <p:sldLayoutId id="2147483808" r:id="rId16"/>
    <p:sldLayoutId id="2147483809" r:id="rId17"/>
    <p:sldLayoutId id="2147483810" r:id="rId18"/>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52400" y="4599480"/>
            <a:ext cx="5867400" cy="1496520"/>
          </a:xfrm>
        </p:spPr>
        <p:txBody>
          <a:bodyPr>
            <a:noAutofit/>
          </a:bodyPr>
          <a:lstStyle/>
          <a:p>
            <a:r>
              <a:rPr lang="en-US" sz="4800" dirty="0" smtClean="0"/>
              <a:t>Coatings</a:t>
            </a:r>
            <a:br>
              <a:rPr lang="en-US" sz="4800" dirty="0" smtClean="0"/>
            </a:br>
            <a:endParaRPr lang="en-US" sz="4800" dirty="0"/>
          </a:p>
        </p:txBody>
      </p:sp>
      <p:sp>
        <p:nvSpPr>
          <p:cNvPr id="11" name="Subtitle 2"/>
          <p:cNvSpPr>
            <a:spLocks noGrp="1"/>
          </p:cNvSpPr>
          <p:nvPr>
            <p:ph type="subTitle" idx="1"/>
          </p:nvPr>
        </p:nvSpPr>
        <p:spPr>
          <a:xfrm>
            <a:off x="152400" y="5410200"/>
            <a:ext cx="5371071" cy="473783"/>
          </a:xfrm>
        </p:spPr>
        <p:txBody>
          <a:bodyPr/>
          <a:lstStyle/>
          <a:p>
            <a:r>
              <a:rPr lang="en-US" dirty="0" smtClean="0"/>
              <a:t>Custom Finishes</a:t>
            </a:r>
            <a:endParaRPr lang="en-US" dirty="0"/>
          </a:p>
        </p:txBody>
      </p:sp>
    </p:spTree>
    <p:extLst>
      <p:ext uri="{BB962C8B-B14F-4D97-AF65-F5344CB8AC3E}">
        <p14:creationId xmlns:p14="http://schemas.microsoft.com/office/powerpoint/2010/main" val="2783452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Liquid and Powder Paint – Steel &amp; Alum.</a:t>
            </a:r>
            <a:endParaRPr lang="en-US" sz="4000" dirty="0"/>
          </a:p>
        </p:txBody>
      </p:sp>
      <p:sp>
        <p:nvSpPr>
          <p:cNvPr id="4" name="Content Placeholder 3"/>
          <p:cNvSpPr>
            <a:spLocks noGrp="1"/>
          </p:cNvSpPr>
          <p:nvPr>
            <p:ph sz="quarter" idx="1"/>
          </p:nvPr>
        </p:nvSpPr>
        <p:spPr/>
        <p:txBody>
          <a:bodyPr>
            <a:normAutofit/>
          </a:bodyPr>
          <a:lstStyle/>
          <a:p>
            <a:r>
              <a:rPr lang="en-US" dirty="0" smtClean="0"/>
              <a:t>Common reasons for liquid:</a:t>
            </a:r>
          </a:p>
          <a:p>
            <a:pPr lvl="1"/>
            <a:r>
              <a:rPr lang="en-US" sz="2000" dirty="0" smtClean="0"/>
              <a:t>Small orders</a:t>
            </a:r>
          </a:p>
          <a:p>
            <a:pPr lvl="1"/>
            <a:r>
              <a:rPr lang="en-US" sz="2000" dirty="0" smtClean="0"/>
              <a:t>Custom color </a:t>
            </a:r>
            <a:r>
              <a:rPr lang="en-US" sz="2000" dirty="0"/>
              <a:t>m</a:t>
            </a:r>
            <a:r>
              <a:rPr lang="en-US" sz="2000" dirty="0" smtClean="0"/>
              <a:t>atch</a:t>
            </a:r>
          </a:p>
          <a:p>
            <a:pPr lvl="1"/>
            <a:r>
              <a:rPr lang="en-US" sz="2000" dirty="0" smtClean="0"/>
              <a:t>Architectural or specification requirement</a:t>
            </a:r>
            <a:endParaRPr lang="en-US" sz="2000" dirty="0"/>
          </a:p>
          <a:p>
            <a:r>
              <a:rPr lang="en-US" dirty="0" smtClean="0"/>
              <a:t>Common </a:t>
            </a:r>
            <a:r>
              <a:rPr lang="en-US" dirty="0"/>
              <a:t>reasons for powder:</a:t>
            </a:r>
          </a:p>
          <a:p>
            <a:pPr lvl="1"/>
            <a:r>
              <a:rPr lang="en-US" sz="2000" dirty="0"/>
              <a:t>Environmental demands</a:t>
            </a:r>
          </a:p>
          <a:p>
            <a:pPr lvl="1"/>
            <a:r>
              <a:rPr lang="en-US" sz="2000" dirty="0"/>
              <a:t>Improving material technologies</a:t>
            </a:r>
          </a:p>
          <a:p>
            <a:pPr lvl="2"/>
            <a:r>
              <a:rPr lang="en-US" dirty="0"/>
              <a:t>Epoxy</a:t>
            </a:r>
          </a:p>
          <a:p>
            <a:pPr lvl="2"/>
            <a:r>
              <a:rPr lang="en-US" dirty="0"/>
              <a:t>Super durables</a:t>
            </a:r>
          </a:p>
          <a:p>
            <a:pPr lvl="2"/>
            <a:r>
              <a:rPr lang="en-US" dirty="0" err="1" smtClean="0"/>
              <a:t>Pentabond</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1468843"/>
            <a:ext cx="3132146" cy="4463307"/>
          </a:xfrm>
          <a:prstGeom prst="rect">
            <a:avLst/>
          </a:prstGeom>
        </p:spPr>
      </p:pic>
    </p:spTree>
    <p:extLst>
      <p:ext uri="{BB962C8B-B14F-4D97-AF65-F5344CB8AC3E}">
        <p14:creationId xmlns:p14="http://schemas.microsoft.com/office/powerpoint/2010/main" val="3371071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10515600" cy="762000"/>
          </a:xfrm>
        </p:spPr>
        <p:txBody>
          <a:bodyPr/>
          <a:lstStyle/>
          <a:p>
            <a:r>
              <a:rPr lang="en-US" dirty="0" smtClean="0"/>
              <a:t>Steel – Coating Warranty</a:t>
            </a:r>
            <a:endParaRPr lang="en-US" dirty="0"/>
          </a:p>
        </p:txBody>
      </p:sp>
      <p:sp>
        <p:nvSpPr>
          <p:cNvPr id="3" name="Content Placeholder 2"/>
          <p:cNvSpPr>
            <a:spLocks noGrp="1"/>
          </p:cNvSpPr>
          <p:nvPr>
            <p:ph sz="quarter" idx="1"/>
          </p:nvPr>
        </p:nvSpPr>
        <p:spPr>
          <a:xfrm>
            <a:off x="3657600" y="1600200"/>
            <a:ext cx="8534400" cy="4351338"/>
          </a:xfrm>
        </p:spPr>
        <p:txBody>
          <a:bodyPr/>
          <a:lstStyle/>
          <a:p>
            <a:r>
              <a:rPr lang="en-US" sz="2800" dirty="0" smtClean="0"/>
              <a:t>Standard Warranty = 1 year </a:t>
            </a:r>
          </a:p>
          <a:p>
            <a:pPr lvl="1"/>
            <a:r>
              <a:rPr lang="en-US" sz="2400" dirty="0" smtClean="0"/>
              <a:t>Finish Paint, Galvanizing, FPGV</a:t>
            </a:r>
          </a:p>
          <a:p>
            <a:r>
              <a:rPr lang="en-US" sz="2800" dirty="0" smtClean="0"/>
              <a:t>Available extended </a:t>
            </a:r>
            <a:r>
              <a:rPr lang="en-US" sz="2800" dirty="0"/>
              <a:t>warranties (V-PRO</a:t>
            </a:r>
            <a:r>
              <a:rPr lang="en-US" sz="2800" dirty="0" smtClean="0"/>
              <a:t>)</a:t>
            </a:r>
          </a:p>
          <a:p>
            <a:pPr lvl="1"/>
            <a:r>
              <a:rPr lang="en-US" sz="2400" dirty="0" smtClean="0"/>
              <a:t>3 year, 5 year, and 10 year</a:t>
            </a:r>
          </a:p>
          <a:p>
            <a:r>
              <a:rPr lang="en-US" sz="2800" dirty="0" smtClean="0"/>
              <a:t>Spec Warranties </a:t>
            </a:r>
          </a:p>
          <a:p>
            <a:pPr lvl="1"/>
            <a:r>
              <a:rPr lang="en-US" sz="2400" dirty="0" smtClean="0"/>
              <a:t>Corrosion</a:t>
            </a:r>
            <a:r>
              <a:rPr lang="en-US" sz="2400" dirty="0"/>
              <a:t>, Color and Gloss, Adhesion, etc. </a:t>
            </a:r>
            <a:endParaRPr lang="en-US" sz="2400" dirty="0" smtClean="0"/>
          </a:p>
          <a:p>
            <a:pPr lvl="1"/>
            <a:r>
              <a:rPr lang="en-US" sz="2400" dirty="0" smtClean="0"/>
              <a:t>These characteristics will often be written in the spec</a:t>
            </a:r>
          </a:p>
          <a:p>
            <a:pPr marL="365760" lvl="1" indent="0">
              <a:buNone/>
            </a:pPr>
            <a:endParaRPr lang="en-US" dirty="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1380109"/>
            <a:ext cx="3019048" cy="4571429"/>
          </a:xfrm>
          <a:prstGeom prst="rect">
            <a:avLst/>
          </a:prstGeom>
        </p:spPr>
      </p:pic>
    </p:spTree>
    <p:extLst>
      <p:ext uri="{BB962C8B-B14F-4D97-AF65-F5344CB8AC3E}">
        <p14:creationId xmlns:p14="http://schemas.microsoft.com/office/powerpoint/2010/main" val="755831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10515600" cy="762000"/>
          </a:xfrm>
        </p:spPr>
        <p:txBody>
          <a:bodyPr/>
          <a:lstStyle/>
          <a:p>
            <a:r>
              <a:rPr lang="en-US" dirty="0" smtClean="0"/>
              <a:t>Aluminum – Paint Over Anodized</a:t>
            </a:r>
            <a:endParaRPr lang="en-US" dirty="0"/>
          </a:p>
        </p:txBody>
      </p:sp>
      <p:sp>
        <p:nvSpPr>
          <p:cNvPr id="3" name="Content Placeholder 2"/>
          <p:cNvSpPr>
            <a:spLocks noGrp="1"/>
          </p:cNvSpPr>
          <p:nvPr>
            <p:ph sz="quarter" idx="1"/>
          </p:nvPr>
        </p:nvSpPr>
        <p:spPr>
          <a:xfrm>
            <a:off x="3657600" y="1600200"/>
            <a:ext cx="7848600" cy="4351338"/>
          </a:xfrm>
        </p:spPr>
        <p:txBody>
          <a:bodyPr/>
          <a:lstStyle/>
          <a:p>
            <a:r>
              <a:rPr lang="en-US" dirty="0" smtClean="0"/>
              <a:t>Creates a chemical surface profile for improved adhesion and seals the aluminum substrate</a:t>
            </a:r>
          </a:p>
          <a:p>
            <a:r>
              <a:rPr lang="en-US" dirty="0" smtClean="0"/>
              <a:t>Compatible with liquid or powder paint</a:t>
            </a:r>
          </a:p>
          <a:p>
            <a:r>
              <a:rPr lang="en-US" dirty="0" smtClean="0"/>
              <a:t>Enhanced finish process for extreme environments</a:t>
            </a:r>
          </a:p>
          <a:p>
            <a:pPr lvl="1"/>
            <a:r>
              <a:rPr lang="en-US" dirty="0" smtClean="0"/>
              <a:t>Coastal</a:t>
            </a:r>
          </a:p>
          <a:p>
            <a:pPr lvl="1"/>
            <a:r>
              <a:rPr lang="en-US" dirty="0" smtClean="0"/>
              <a:t>Industrial</a:t>
            </a:r>
            <a:endParaRPr lang="en-US" dirty="0" smtClean="0"/>
          </a:p>
          <a:p>
            <a:pPr marL="365760" lvl="1" indent="0">
              <a:buNone/>
            </a:pPr>
            <a:endParaRPr lang="en-US" dirty="0"/>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80" y="1600199"/>
            <a:ext cx="2843719" cy="4292407"/>
          </a:xfrm>
          <a:prstGeom prst="rect">
            <a:avLst/>
          </a:prstGeom>
        </p:spPr>
      </p:pic>
    </p:spTree>
    <p:extLst>
      <p:ext uri="{BB962C8B-B14F-4D97-AF65-F5344CB8AC3E}">
        <p14:creationId xmlns:p14="http://schemas.microsoft.com/office/powerpoint/2010/main" val="2857925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10515600" cy="762000"/>
          </a:xfrm>
        </p:spPr>
        <p:txBody>
          <a:bodyPr/>
          <a:lstStyle/>
          <a:p>
            <a:r>
              <a:rPr lang="en-US" dirty="0" smtClean="0"/>
              <a:t>Aluminum – Paint Over Chromate</a:t>
            </a:r>
            <a:endParaRPr lang="en-US" dirty="0"/>
          </a:p>
        </p:txBody>
      </p:sp>
      <p:sp>
        <p:nvSpPr>
          <p:cNvPr id="3" name="Content Placeholder 2"/>
          <p:cNvSpPr>
            <a:spLocks noGrp="1"/>
          </p:cNvSpPr>
          <p:nvPr>
            <p:ph sz="quarter" idx="1"/>
          </p:nvPr>
        </p:nvSpPr>
        <p:spPr>
          <a:xfrm>
            <a:off x="3657600" y="1600200"/>
            <a:ext cx="7848600" cy="4351338"/>
          </a:xfrm>
        </p:spPr>
        <p:txBody>
          <a:bodyPr/>
          <a:lstStyle/>
          <a:p>
            <a:r>
              <a:rPr lang="en-US" dirty="0" smtClean="0"/>
              <a:t>Pretreatment process for fluted and cast parts that cannot be polished</a:t>
            </a:r>
          </a:p>
          <a:p>
            <a:r>
              <a:rPr lang="en-US" dirty="0" smtClean="0"/>
              <a:t>Similar to anodizing in that the aluminum is immersed in a heated bath to remove mill marks, grease, and oil related to the manufacturing process</a:t>
            </a:r>
          </a:p>
          <a:p>
            <a:r>
              <a:rPr lang="en-US" dirty="0" smtClean="0"/>
              <a:t>Compatible with liquid or powder</a:t>
            </a:r>
          </a:p>
          <a:p>
            <a:pPr marL="365760" lvl="1" indent="0">
              <a:buNone/>
            </a:pPr>
            <a:endParaRPr lang="en-US" dirty="0"/>
          </a:p>
          <a:p>
            <a:pPr lvl="1"/>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98" y="1595336"/>
            <a:ext cx="2872902" cy="4322862"/>
          </a:xfrm>
          <a:prstGeom prst="rect">
            <a:avLst/>
          </a:prstGeom>
        </p:spPr>
      </p:pic>
    </p:spTree>
    <p:extLst>
      <p:ext uri="{BB962C8B-B14F-4D97-AF65-F5344CB8AC3E}">
        <p14:creationId xmlns:p14="http://schemas.microsoft.com/office/powerpoint/2010/main" val="3984089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Paint – Wilshire Grand Hotel </a:t>
            </a:r>
            <a:endParaRPr lang="en-US" dirty="0"/>
          </a:p>
        </p:txBody>
      </p:sp>
      <p:sp>
        <p:nvSpPr>
          <p:cNvPr id="3" name="Content Placeholder 2"/>
          <p:cNvSpPr>
            <a:spLocks noGrp="1"/>
          </p:cNvSpPr>
          <p:nvPr>
            <p:ph sz="quarter" idx="1"/>
          </p:nvPr>
        </p:nvSpPr>
        <p:spPr>
          <a:xfrm>
            <a:off x="609600" y="1524000"/>
            <a:ext cx="5181600" cy="4724400"/>
          </a:xfrm>
        </p:spPr>
        <p:txBody>
          <a:bodyPr/>
          <a:lstStyle/>
          <a:p>
            <a:r>
              <a:rPr lang="en-US" dirty="0" smtClean="0"/>
              <a:t>Spec Requirements</a:t>
            </a:r>
          </a:p>
          <a:p>
            <a:pPr lvl="1"/>
            <a:r>
              <a:rPr lang="en-US" dirty="0" smtClean="0"/>
              <a:t>Adhesion, color and gloss, corrosion </a:t>
            </a:r>
          </a:p>
          <a:p>
            <a:pPr lvl="1"/>
            <a:r>
              <a:rPr lang="en-US" dirty="0" smtClean="0"/>
              <a:t>15 year warranty </a:t>
            </a:r>
          </a:p>
          <a:p>
            <a:pPr lvl="1"/>
            <a:r>
              <a:rPr lang="en-US" dirty="0" err="1"/>
              <a:t>Tnemec</a:t>
            </a:r>
            <a:r>
              <a:rPr lang="en-US" dirty="0"/>
              <a:t> Certified </a:t>
            </a:r>
            <a:r>
              <a:rPr lang="en-US" dirty="0" smtClean="0"/>
              <a:t>paint/process</a:t>
            </a:r>
            <a:endParaRPr lang="en-US" dirty="0"/>
          </a:p>
          <a:p>
            <a:r>
              <a:rPr lang="en-US" dirty="0" smtClean="0"/>
              <a:t>Paint Selection </a:t>
            </a:r>
          </a:p>
          <a:p>
            <a:pPr lvl="1"/>
            <a:r>
              <a:rPr lang="en-US" dirty="0" smtClean="0"/>
              <a:t>3-coat liquid paint over </a:t>
            </a:r>
            <a:r>
              <a:rPr lang="en-US" dirty="0" err="1" smtClean="0"/>
              <a:t>galv</a:t>
            </a:r>
            <a:endParaRPr lang="en-US" dirty="0" smtClean="0"/>
          </a:p>
          <a:p>
            <a:pPr lvl="1"/>
            <a:r>
              <a:rPr lang="en-US" dirty="0" err="1" smtClean="0"/>
              <a:t>Tnemec</a:t>
            </a:r>
            <a:r>
              <a:rPr lang="en-US" dirty="0" smtClean="0"/>
              <a:t> approved</a:t>
            </a:r>
          </a:p>
          <a:p>
            <a:pPr lvl="1"/>
            <a:r>
              <a:rPr lang="en-US" dirty="0" smtClean="0"/>
              <a:t>Multiple samples created to ensure gloss and color </a:t>
            </a:r>
          </a:p>
          <a:p>
            <a:pPr lvl="1"/>
            <a:endParaRPr lang="en-US" dirty="0" smtClean="0"/>
          </a:p>
          <a:p>
            <a:pPr marL="365760" lvl="1" indent="0">
              <a:buNone/>
            </a:pPr>
            <a:endParaRPr lang="en-US" dirty="0"/>
          </a:p>
          <a:p>
            <a:pPr lvl="1"/>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2835"/>
          <a:stretch/>
        </p:blipFill>
        <p:spPr>
          <a:xfrm>
            <a:off x="6248400" y="3015995"/>
            <a:ext cx="3355647" cy="288707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034" r="14857"/>
          <a:stretch/>
        </p:blipFill>
        <p:spPr>
          <a:xfrm>
            <a:off x="9850410" y="1524000"/>
            <a:ext cx="1794013" cy="4343400"/>
          </a:xfrm>
          <a:prstGeom prst="rect">
            <a:avLst/>
          </a:prstGeom>
        </p:spPr>
      </p:pic>
    </p:spTree>
    <p:extLst>
      <p:ext uri="{BB962C8B-B14F-4D97-AF65-F5344CB8AC3E}">
        <p14:creationId xmlns:p14="http://schemas.microsoft.com/office/powerpoint/2010/main" val="33423298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Coatings with Extended Warranties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9670" y="1375834"/>
            <a:ext cx="7547749" cy="450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5693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accent2"/>
                </a:solidFill>
              </a:rPr>
              <a:t>THANK YOU!</a:t>
            </a:r>
            <a:endParaRPr lang="en-US" dirty="0">
              <a:solidFill>
                <a:schemeClr val="accent2"/>
              </a:solidFill>
            </a:endParaRPr>
          </a:p>
        </p:txBody>
      </p:sp>
      <p:sp>
        <p:nvSpPr>
          <p:cNvPr id="5" name="Subtitle 4"/>
          <p:cNvSpPr>
            <a:spLocks noGrp="1"/>
          </p:cNvSpPr>
          <p:nvPr>
            <p:ph type="subTitle" idx="1"/>
          </p:nvPr>
        </p:nvSpPr>
        <p:spPr/>
        <p:txBody>
          <a:bodyPr/>
          <a:lstStyle/>
          <a:p>
            <a:r>
              <a:rPr lang="en-US" dirty="0" smtClean="0"/>
              <a:t>www.valmontstructures.com</a:t>
            </a:r>
            <a:endParaRPr lang="en-US" dirty="0"/>
          </a:p>
        </p:txBody>
      </p:sp>
    </p:spTree>
    <p:extLst>
      <p:ext uri="{BB962C8B-B14F-4D97-AF65-F5344CB8AC3E}">
        <p14:creationId xmlns:p14="http://schemas.microsoft.com/office/powerpoint/2010/main" val="295227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6405" y="2315906"/>
            <a:ext cx="3826086" cy="3494690"/>
          </a:xfrm>
        </p:spPr>
        <p:txBody>
          <a:bodyPr>
            <a:normAutofit/>
          </a:bodyPr>
          <a:lstStyle/>
          <a:p>
            <a:r>
              <a:rPr lang="en-US" sz="2400" dirty="0"/>
              <a:t>Galvanized</a:t>
            </a:r>
          </a:p>
          <a:p>
            <a:r>
              <a:rPr lang="en-US" sz="2400" dirty="0"/>
              <a:t>Liquid</a:t>
            </a:r>
          </a:p>
          <a:p>
            <a:r>
              <a:rPr lang="en-US" sz="2400" dirty="0"/>
              <a:t>Powder</a:t>
            </a:r>
          </a:p>
          <a:p>
            <a:r>
              <a:rPr lang="en-US" sz="2400" dirty="0"/>
              <a:t>Paint Over </a:t>
            </a:r>
            <a:r>
              <a:rPr lang="en-US" sz="2400" dirty="0" smtClean="0"/>
              <a:t>Galvanized</a:t>
            </a:r>
          </a:p>
          <a:p>
            <a:r>
              <a:rPr lang="en-US" dirty="0" err="1" smtClean="0"/>
              <a:t>CorroCote</a:t>
            </a:r>
            <a:endParaRPr lang="en-US" sz="2400" dirty="0"/>
          </a:p>
          <a:p>
            <a:pPr lvl="1"/>
            <a:endParaRPr lang="en-US" sz="2000" dirty="0"/>
          </a:p>
          <a:p>
            <a:pPr>
              <a:lnSpc>
                <a:spcPct val="110000"/>
              </a:lnSpc>
            </a:pPr>
            <a:endParaRPr lang="en-US" sz="1400" dirty="0"/>
          </a:p>
        </p:txBody>
      </p:sp>
      <p:sp>
        <p:nvSpPr>
          <p:cNvPr id="5" name="Text Placeholder 15"/>
          <p:cNvSpPr txBox="1">
            <a:spLocks/>
          </p:cNvSpPr>
          <p:nvPr/>
        </p:nvSpPr>
        <p:spPr>
          <a:xfrm>
            <a:off x="1341325" y="1600200"/>
            <a:ext cx="3831166" cy="62541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Steel</a:t>
            </a:r>
            <a:endParaRPr lang="en-US" dirty="0"/>
          </a:p>
        </p:txBody>
      </p:sp>
      <p:sp>
        <p:nvSpPr>
          <p:cNvPr id="6" name="Text Placeholder 14"/>
          <p:cNvSpPr txBox="1">
            <a:spLocks/>
          </p:cNvSpPr>
          <p:nvPr/>
        </p:nvSpPr>
        <p:spPr>
          <a:xfrm>
            <a:off x="6096000" y="1600200"/>
            <a:ext cx="3831166" cy="640080"/>
          </a:xfrm>
          <a:prstGeom prst="rect">
            <a:avLst/>
          </a:prstGeom>
          <a:solidFill>
            <a:schemeClr val="accent1"/>
          </a:solidFill>
        </p:spPr>
        <p:txBody>
          <a:bodyPr rtlCol="0" anchor="ctr">
            <a:norm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Aluminum</a:t>
            </a:r>
            <a:endParaRPr lang="en-US" dirty="0"/>
          </a:p>
        </p:txBody>
      </p:sp>
      <p:sp>
        <p:nvSpPr>
          <p:cNvPr id="7" name="Content Placeholder 2"/>
          <p:cNvSpPr txBox="1">
            <a:spLocks/>
          </p:cNvSpPr>
          <p:nvPr/>
        </p:nvSpPr>
        <p:spPr>
          <a:xfrm>
            <a:off x="6096000" y="2315906"/>
            <a:ext cx="3831166" cy="34946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Brushed Satin</a:t>
            </a:r>
          </a:p>
          <a:p>
            <a:r>
              <a:rPr lang="en-US" sz="2400" dirty="0"/>
              <a:t>Anodized / </a:t>
            </a:r>
            <a:r>
              <a:rPr lang="en-US" sz="2400" dirty="0" err="1"/>
              <a:t>Duranodic</a:t>
            </a:r>
            <a:endParaRPr lang="en-US" sz="2400" dirty="0"/>
          </a:p>
          <a:p>
            <a:r>
              <a:rPr lang="en-US" sz="2400" dirty="0"/>
              <a:t>Liquid</a:t>
            </a:r>
          </a:p>
          <a:p>
            <a:r>
              <a:rPr lang="en-US" sz="2400" dirty="0"/>
              <a:t>Powder</a:t>
            </a:r>
          </a:p>
          <a:p>
            <a:r>
              <a:rPr lang="en-US" sz="2400" dirty="0"/>
              <a:t>Paint Over Anodized</a:t>
            </a:r>
          </a:p>
          <a:p>
            <a:r>
              <a:rPr lang="en-US" sz="2400" dirty="0"/>
              <a:t>Paint Over Chromate</a:t>
            </a:r>
          </a:p>
          <a:p>
            <a:endParaRPr lang="en-US" sz="1800" dirty="0"/>
          </a:p>
        </p:txBody>
      </p:sp>
      <p:sp>
        <p:nvSpPr>
          <p:cNvPr id="10" name="Title 6"/>
          <p:cNvSpPr txBox="1">
            <a:spLocks/>
          </p:cNvSpPr>
          <p:nvPr/>
        </p:nvSpPr>
        <p:spPr>
          <a:xfrm>
            <a:off x="457200" y="2746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smtClean="0"/>
              <a:t>Coating Options</a:t>
            </a:r>
            <a:endParaRPr lang="en-US" dirty="0"/>
          </a:p>
        </p:txBody>
      </p:sp>
    </p:spTree>
    <p:extLst>
      <p:ext uri="{BB962C8B-B14F-4D97-AF65-F5344CB8AC3E}">
        <p14:creationId xmlns:p14="http://schemas.microsoft.com/office/powerpoint/2010/main" val="3412973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 – Galvanized</a:t>
            </a:r>
            <a:endParaRPr lang="en-US" dirty="0"/>
          </a:p>
        </p:txBody>
      </p:sp>
      <p:sp>
        <p:nvSpPr>
          <p:cNvPr id="4" name="Content Placeholder 3"/>
          <p:cNvSpPr>
            <a:spLocks noGrp="1"/>
          </p:cNvSpPr>
          <p:nvPr>
            <p:ph sz="quarter" idx="1"/>
          </p:nvPr>
        </p:nvSpPr>
        <p:spPr>
          <a:xfrm>
            <a:off x="304800" y="1557398"/>
            <a:ext cx="5029200" cy="4351338"/>
          </a:xfrm>
        </p:spPr>
        <p:txBody>
          <a:bodyPr/>
          <a:lstStyle/>
          <a:p>
            <a:r>
              <a:rPr lang="en-US" sz="2300" dirty="0" smtClean="0"/>
              <a:t>Apply a corrosion resistant zinc coating by dipping fabricated steel into a bath of molten zinc</a:t>
            </a:r>
          </a:p>
          <a:p>
            <a:r>
              <a:rPr lang="en-US" sz="2300" dirty="0" smtClean="0"/>
              <a:t>Cost effective</a:t>
            </a:r>
          </a:p>
          <a:p>
            <a:r>
              <a:rPr lang="en-US" sz="2300" dirty="0" smtClean="0"/>
              <a:t>Durable</a:t>
            </a:r>
          </a:p>
          <a:p>
            <a:r>
              <a:rPr lang="en-US" sz="2300" dirty="0" smtClean="0"/>
              <a:t>Complete coverage inside and out</a:t>
            </a:r>
          </a:p>
          <a:p>
            <a:r>
              <a:rPr lang="en-US" sz="2300" dirty="0" smtClean="0"/>
              <a:t>“Maintenance free” service life</a:t>
            </a:r>
            <a:endParaRPr lang="en-US" sz="2300" dirty="0"/>
          </a:p>
        </p:txBody>
      </p:sp>
      <p:pic>
        <p:nvPicPr>
          <p:cNvPr id="7" name="Picture 6"/>
          <p:cNvPicPr>
            <a:picLocks noChangeAspect="1"/>
          </p:cNvPicPr>
          <p:nvPr/>
        </p:nvPicPr>
        <p:blipFill>
          <a:blip r:embed="rId3"/>
          <a:stretch>
            <a:fillRect/>
          </a:stretch>
        </p:blipFill>
        <p:spPr>
          <a:xfrm>
            <a:off x="5334000" y="1557398"/>
            <a:ext cx="6725420" cy="4458894"/>
          </a:xfrm>
          <a:prstGeom prst="rect">
            <a:avLst/>
          </a:prstGeom>
        </p:spPr>
      </p:pic>
    </p:spTree>
    <p:extLst>
      <p:ext uri="{BB962C8B-B14F-4D97-AF65-F5344CB8AC3E}">
        <p14:creationId xmlns:p14="http://schemas.microsoft.com/office/powerpoint/2010/main" val="1389407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 – Galvanized</a:t>
            </a:r>
            <a:endParaRPr lang="en-US" dirty="0"/>
          </a:p>
        </p:txBody>
      </p:sp>
      <p:sp>
        <p:nvSpPr>
          <p:cNvPr id="4" name="Content Placeholder 3"/>
          <p:cNvSpPr>
            <a:spLocks noGrp="1"/>
          </p:cNvSpPr>
          <p:nvPr>
            <p:ph sz="quarter" idx="1"/>
          </p:nvPr>
        </p:nvSpPr>
        <p:spPr>
          <a:xfrm>
            <a:off x="7289260" y="2016801"/>
            <a:ext cx="4724400" cy="4351338"/>
          </a:xfrm>
        </p:spPr>
        <p:txBody>
          <a:bodyPr/>
          <a:lstStyle/>
          <a:p>
            <a:pPr lvl="1"/>
            <a:r>
              <a:rPr lang="en-US" dirty="0" smtClean="0"/>
              <a:t>98% zinc</a:t>
            </a:r>
          </a:p>
          <a:p>
            <a:pPr lvl="1"/>
            <a:r>
              <a:rPr lang="en-US" dirty="0" smtClean="0"/>
              <a:t>Temperature range 820</a:t>
            </a:r>
            <a:r>
              <a:rPr lang="en-US" dirty="0" smtClean="0">
                <a:latin typeface="Century Gothic" panose="020B0502020202020204" pitchFamily="34" charset="0"/>
              </a:rPr>
              <a:t>°</a:t>
            </a:r>
            <a:r>
              <a:rPr lang="en-US" dirty="0" smtClean="0"/>
              <a:t> - 860</a:t>
            </a:r>
            <a:r>
              <a:rPr lang="en-US" dirty="0" smtClean="0">
                <a:latin typeface="Century Gothic" panose="020B0502020202020204" pitchFamily="34" charset="0"/>
              </a:rPr>
              <a:t>°</a:t>
            </a:r>
            <a:r>
              <a:rPr lang="en-US" dirty="0"/>
              <a:t>F</a:t>
            </a:r>
            <a:endParaRPr lang="en-US" dirty="0" smtClean="0"/>
          </a:p>
          <a:p>
            <a:pPr lvl="1"/>
            <a:r>
              <a:rPr lang="en-US" dirty="0" smtClean="0"/>
              <a:t>Minor allying elements</a:t>
            </a:r>
          </a:p>
          <a:p>
            <a:pPr lvl="2"/>
            <a:r>
              <a:rPr lang="en-US" sz="2000" dirty="0" smtClean="0"/>
              <a:t>Aluminum – Brightness</a:t>
            </a:r>
          </a:p>
          <a:p>
            <a:pPr lvl="2"/>
            <a:r>
              <a:rPr lang="en-US" sz="2000" dirty="0" smtClean="0"/>
              <a:t>Tin – Brightness</a:t>
            </a:r>
          </a:p>
          <a:p>
            <a:pPr lvl="2"/>
            <a:r>
              <a:rPr lang="en-US" sz="2000" dirty="0" smtClean="0"/>
              <a:t>Nickel – Reduce reactivity</a:t>
            </a:r>
          </a:p>
          <a:p>
            <a:pPr lvl="2"/>
            <a:r>
              <a:rPr lang="en-US" sz="2000" dirty="0" smtClean="0"/>
              <a:t>Bismuth – Promotes drainage</a:t>
            </a:r>
          </a:p>
          <a:p>
            <a:pPr lvl="2"/>
            <a:r>
              <a:rPr lang="en-US" sz="2000" dirty="0" smtClean="0"/>
              <a:t>Lead – Promotes drainage</a:t>
            </a:r>
            <a:endParaRPr lang="en-US" sz="2000" dirty="0"/>
          </a:p>
        </p:txBody>
      </p:sp>
      <p:sp>
        <p:nvSpPr>
          <p:cNvPr id="7" name="Text Placeholder 15"/>
          <p:cNvSpPr txBox="1">
            <a:spLocks/>
          </p:cNvSpPr>
          <p:nvPr/>
        </p:nvSpPr>
        <p:spPr>
          <a:xfrm>
            <a:off x="8077200" y="1447800"/>
            <a:ext cx="3625676" cy="457200"/>
          </a:xfrm>
          <a:prstGeom prst="rect">
            <a:avLst/>
          </a:prstGeom>
          <a:solidFill>
            <a:schemeClr val="accent2"/>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smtClean="0"/>
              <a:t>Galvanizing Kettle</a:t>
            </a:r>
            <a:endParaRPr lang="en-US" sz="2000" dirty="0"/>
          </a:p>
        </p:txBody>
      </p:sp>
      <p:pic>
        <p:nvPicPr>
          <p:cNvPr id="8" name="Picture 7"/>
          <p:cNvPicPr>
            <a:picLocks noChangeAspect="1"/>
          </p:cNvPicPr>
          <p:nvPr/>
        </p:nvPicPr>
        <p:blipFill rotWithShape="1">
          <a:blip r:embed="rId3"/>
          <a:srcRect t="4787" r="1139"/>
          <a:stretch/>
        </p:blipFill>
        <p:spPr>
          <a:xfrm>
            <a:off x="228600" y="1415540"/>
            <a:ext cx="7086600" cy="4546974"/>
          </a:xfrm>
          <a:prstGeom prst="rect">
            <a:avLst/>
          </a:prstGeom>
        </p:spPr>
      </p:pic>
    </p:spTree>
    <p:extLst>
      <p:ext uri="{BB962C8B-B14F-4D97-AF65-F5344CB8AC3E}">
        <p14:creationId xmlns:p14="http://schemas.microsoft.com/office/powerpoint/2010/main" val="142685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 – Paint Over Galvanized</a:t>
            </a:r>
            <a:endParaRPr lang="en-US" dirty="0"/>
          </a:p>
        </p:txBody>
      </p:sp>
      <p:sp>
        <p:nvSpPr>
          <p:cNvPr id="4" name="Content Placeholder 3"/>
          <p:cNvSpPr>
            <a:spLocks noGrp="1"/>
          </p:cNvSpPr>
          <p:nvPr>
            <p:ph sz="quarter" idx="1"/>
          </p:nvPr>
        </p:nvSpPr>
        <p:spPr>
          <a:xfrm>
            <a:off x="3733800" y="1580812"/>
            <a:ext cx="7924799" cy="4351338"/>
          </a:xfrm>
        </p:spPr>
        <p:txBody>
          <a:bodyPr/>
          <a:lstStyle/>
          <a:p>
            <a:r>
              <a:rPr lang="en-US" dirty="0" smtClean="0"/>
              <a:t>Galvanized then painted</a:t>
            </a:r>
          </a:p>
          <a:p>
            <a:r>
              <a:rPr lang="en-US" dirty="0" smtClean="0"/>
              <a:t>Durable</a:t>
            </a:r>
          </a:p>
          <a:p>
            <a:r>
              <a:rPr lang="en-US" dirty="0" smtClean="0"/>
              <a:t>Complete </a:t>
            </a:r>
            <a:r>
              <a:rPr lang="en-US" dirty="0" err="1" smtClean="0"/>
              <a:t>galv</a:t>
            </a:r>
            <a:r>
              <a:rPr lang="en-US" dirty="0" smtClean="0"/>
              <a:t> coverage inside and out</a:t>
            </a:r>
          </a:p>
          <a:p>
            <a:r>
              <a:rPr lang="en-US" dirty="0" smtClean="0"/>
              <a:t>Aesthetic differentiation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80812"/>
            <a:ext cx="2895600" cy="4357016"/>
          </a:xfrm>
          <a:prstGeom prst="rect">
            <a:avLst/>
          </a:prstGeom>
        </p:spPr>
      </p:pic>
    </p:spTree>
    <p:extLst>
      <p:ext uri="{BB962C8B-B14F-4D97-AF65-F5344CB8AC3E}">
        <p14:creationId xmlns:p14="http://schemas.microsoft.com/office/powerpoint/2010/main" val="3328264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539467" y="430504"/>
            <a:ext cx="1511059" cy="5516477"/>
            <a:chOff x="10539467" y="338223"/>
            <a:chExt cx="1511059" cy="5516477"/>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01" t="68463" b="1065"/>
            <a:stretch/>
          </p:blipFill>
          <p:spPr>
            <a:xfrm flipH="1">
              <a:off x="10539467" y="338223"/>
              <a:ext cx="1506778" cy="5516477"/>
            </a:xfrm>
            <a:prstGeom prst="rect">
              <a:avLst/>
            </a:prstGeom>
          </p:spPr>
        </p:pic>
        <p:cxnSp>
          <p:nvCxnSpPr>
            <p:cNvPr id="8" name="Straight Connector 7"/>
            <p:cNvCxnSpPr/>
            <p:nvPr/>
          </p:nvCxnSpPr>
          <p:spPr>
            <a:xfrm>
              <a:off x="10539467" y="1030701"/>
              <a:ext cx="15067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0539467" y="1030701"/>
              <a:ext cx="139459" cy="13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691867" y="1030701"/>
              <a:ext cx="139459" cy="13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844267" y="1030701"/>
              <a:ext cx="139459" cy="13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0996667" y="1030701"/>
              <a:ext cx="139459" cy="13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149067" y="1030701"/>
              <a:ext cx="139459" cy="13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01467" y="1030701"/>
              <a:ext cx="139459" cy="13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453867" y="1030701"/>
              <a:ext cx="139459" cy="13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606267" y="1030701"/>
              <a:ext cx="139459" cy="13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1758667" y="1030701"/>
              <a:ext cx="139459" cy="13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1911067" y="1030701"/>
              <a:ext cx="139459" cy="139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lowchart: Manual Operation 19"/>
            <p:cNvSpPr/>
            <p:nvPr/>
          </p:nvSpPr>
          <p:spPr>
            <a:xfrm flipV="1">
              <a:off x="11104689" y="621408"/>
              <a:ext cx="407191" cy="51697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157 w 8000"/>
                <a:gd name="connsiteY0" fmla="*/ 316 h 10000"/>
                <a:gd name="connsiteX1" fmla="*/ 8000 w 8000"/>
                <a:gd name="connsiteY1" fmla="*/ 0 h 10000"/>
                <a:gd name="connsiteX2" fmla="*/ 6000 w 8000"/>
                <a:gd name="connsiteY2" fmla="*/ 10000 h 10000"/>
                <a:gd name="connsiteX3" fmla="*/ 0 w 8000"/>
                <a:gd name="connsiteY3" fmla="*/ 10000 h 10000"/>
                <a:gd name="connsiteX4" fmla="*/ 157 w 8000"/>
                <a:gd name="connsiteY4" fmla="*/ 316 h 10000"/>
                <a:gd name="connsiteX0" fmla="*/ 196 w 7500"/>
                <a:gd name="connsiteY0" fmla="*/ 84 h 9768"/>
                <a:gd name="connsiteX1" fmla="*/ 7303 w 7500"/>
                <a:gd name="connsiteY1" fmla="*/ 0 h 9768"/>
                <a:gd name="connsiteX2" fmla="*/ 7500 w 7500"/>
                <a:gd name="connsiteY2" fmla="*/ 9768 h 9768"/>
                <a:gd name="connsiteX3" fmla="*/ 0 w 7500"/>
                <a:gd name="connsiteY3" fmla="*/ 9768 h 9768"/>
                <a:gd name="connsiteX4" fmla="*/ 196 w 7500"/>
                <a:gd name="connsiteY4" fmla="*/ 84 h 9768"/>
                <a:gd name="connsiteX0" fmla="*/ 261 w 9740"/>
                <a:gd name="connsiteY0" fmla="*/ 86 h 10000"/>
                <a:gd name="connsiteX1" fmla="*/ 9737 w 9740"/>
                <a:gd name="connsiteY1" fmla="*/ 0 h 10000"/>
                <a:gd name="connsiteX2" fmla="*/ 8202 w 9740"/>
                <a:gd name="connsiteY2" fmla="*/ 10000 h 10000"/>
                <a:gd name="connsiteX3" fmla="*/ 0 w 9740"/>
                <a:gd name="connsiteY3" fmla="*/ 10000 h 10000"/>
                <a:gd name="connsiteX4" fmla="*/ 261 w 9740"/>
                <a:gd name="connsiteY4" fmla="*/ 86 h 10000"/>
                <a:gd name="connsiteX0" fmla="*/ 6 w 9738"/>
                <a:gd name="connsiteY0" fmla="*/ 86 h 10000"/>
                <a:gd name="connsiteX1" fmla="*/ 9735 w 9738"/>
                <a:gd name="connsiteY1" fmla="*/ 0 h 10000"/>
                <a:gd name="connsiteX2" fmla="*/ 8159 w 9738"/>
                <a:gd name="connsiteY2" fmla="*/ 10000 h 10000"/>
                <a:gd name="connsiteX3" fmla="*/ 892 w 9738"/>
                <a:gd name="connsiteY3" fmla="*/ 9978 h 10000"/>
                <a:gd name="connsiteX4" fmla="*/ 6 w 9738"/>
                <a:gd name="connsiteY4" fmla="*/ 86 h 10000"/>
                <a:gd name="connsiteX0" fmla="*/ 6 w 10003"/>
                <a:gd name="connsiteY0" fmla="*/ 86 h 10000"/>
                <a:gd name="connsiteX1" fmla="*/ 9997 w 10003"/>
                <a:gd name="connsiteY1" fmla="*/ 0 h 10000"/>
                <a:gd name="connsiteX2" fmla="*/ 9327 w 10003"/>
                <a:gd name="connsiteY2" fmla="*/ 10000 h 10000"/>
                <a:gd name="connsiteX3" fmla="*/ 916 w 10003"/>
                <a:gd name="connsiteY3" fmla="*/ 9978 h 10000"/>
                <a:gd name="connsiteX4" fmla="*/ 6 w 10003"/>
                <a:gd name="connsiteY4" fmla="*/ 86 h 10000"/>
                <a:gd name="connsiteX0" fmla="*/ 12 w 9389"/>
                <a:gd name="connsiteY0" fmla="*/ 18 h 10000"/>
                <a:gd name="connsiteX1" fmla="*/ 9383 w 9389"/>
                <a:gd name="connsiteY1" fmla="*/ 0 h 10000"/>
                <a:gd name="connsiteX2" fmla="*/ 8713 w 9389"/>
                <a:gd name="connsiteY2" fmla="*/ 10000 h 10000"/>
                <a:gd name="connsiteX3" fmla="*/ 302 w 9389"/>
                <a:gd name="connsiteY3" fmla="*/ 9978 h 10000"/>
                <a:gd name="connsiteX4" fmla="*/ 12 w 9389"/>
                <a:gd name="connsiteY4" fmla="*/ 18 h 10000"/>
                <a:gd name="connsiteX0" fmla="*/ 13 w 10001"/>
                <a:gd name="connsiteY0" fmla="*/ 18 h 10000"/>
                <a:gd name="connsiteX1" fmla="*/ 9994 w 10001"/>
                <a:gd name="connsiteY1" fmla="*/ 0 h 10000"/>
                <a:gd name="connsiteX2" fmla="*/ 9280 w 10001"/>
                <a:gd name="connsiteY2" fmla="*/ 10000 h 10000"/>
                <a:gd name="connsiteX3" fmla="*/ 322 w 10001"/>
                <a:gd name="connsiteY3" fmla="*/ 9978 h 10000"/>
                <a:gd name="connsiteX4" fmla="*/ 13 w 10001"/>
                <a:gd name="connsiteY4" fmla="*/ 1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3" y="18"/>
                  </a:moveTo>
                  <a:lnTo>
                    <a:pt x="9994" y="0"/>
                  </a:lnTo>
                  <a:cubicBezTo>
                    <a:pt x="10092" y="3333"/>
                    <a:pt x="9181" y="6667"/>
                    <a:pt x="9280" y="10000"/>
                  </a:cubicBezTo>
                  <a:lnTo>
                    <a:pt x="322" y="9978"/>
                  </a:lnTo>
                  <a:cubicBezTo>
                    <a:pt x="419" y="6673"/>
                    <a:pt x="-83" y="3323"/>
                    <a:pt x="13" y="18"/>
                  </a:cubicBezTo>
                  <a:close/>
                </a:path>
              </a:pathLst>
            </a:cu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428" t="2166" r="21572" b="6480"/>
          <a:stretch/>
        </p:blipFill>
        <p:spPr>
          <a:xfrm>
            <a:off x="444955" y="1548385"/>
            <a:ext cx="2425700" cy="4242815"/>
          </a:xfrm>
          <a:prstGeom prst="rect">
            <a:avLst/>
          </a:prstGeom>
        </p:spPr>
      </p:pic>
      <p:sp>
        <p:nvSpPr>
          <p:cNvPr id="2" name="Title 1"/>
          <p:cNvSpPr>
            <a:spLocks noGrp="1"/>
          </p:cNvSpPr>
          <p:nvPr>
            <p:ph type="title"/>
          </p:nvPr>
        </p:nvSpPr>
        <p:spPr/>
        <p:txBody>
          <a:bodyPr/>
          <a:lstStyle/>
          <a:p>
            <a:r>
              <a:rPr lang="en-US" dirty="0" smtClean="0"/>
              <a:t>Embedded Pole Protection</a:t>
            </a:r>
            <a:endParaRPr lang="en-US" dirty="0"/>
          </a:p>
        </p:txBody>
      </p:sp>
      <p:sp>
        <p:nvSpPr>
          <p:cNvPr id="6" name="Content Placeholder 2"/>
          <p:cNvSpPr>
            <a:spLocks noGrp="1"/>
          </p:cNvSpPr>
          <p:nvPr>
            <p:ph idx="1"/>
          </p:nvPr>
        </p:nvSpPr>
        <p:spPr>
          <a:xfrm>
            <a:off x="2991618" y="1548385"/>
            <a:ext cx="7993427" cy="4398596"/>
          </a:xfrm>
        </p:spPr>
        <p:txBody>
          <a:bodyPr>
            <a:normAutofit fontScale="92500"/>
          </a:bodyPr>
          <a:lstStyle/>
          <a:p>
            <a:r>
              <a:rPr lang="en-US" sz="2600" dirty="0" smtClean="0"/>
              <a:t>Steel Poles:</a:t>
            </a:r>
          </a:p>
          <a:p>
            <a:pPr lvl="1"/>
            <a:r>
              <a:rPr lang="en-US" sz="2200" dirty="0" smtClean="0"/>
              <a:t>Standard – embedded section matches finish selected </a:t>
            </a:r>
          </a:p>
          <a:p>
            <a:pPr lvl="1"/>
            <a:r>
              <a:rPr lang="en-US" sz="2200" dirty="0" smtClean="0"/>
              <a:t>Can apply </a:t>
            </a:r>
            <a:r>
              <a:rPr lang="en-US" sz="2200" dirty="0" err="1" smtClean="0"/>
              <a:t>CorroCote</a:t>
            </a:r>
            <a:r>
              <a:rPr lang="en-US" sz="2200" dirty="0" smtClean="0"/>
              <a:t> (coal tar)to embedded portion - 6” above grade</a:t>
            </a:r>
          </a:p>
          <a:p>
            <a:pPr lvl="2"/>
            <a:r>
              <a:rPr lang="en-US" sz="2200" dirty="0"/>
              <a:t>A</a:t>
            </a:r>
            <a:r>
              <a:rPr lang="en-US" sz="2200" dirty="0" smtClean="0"/>
              <a:t>dvanced polyurethane </a:t>
            </a:r>
            <a:r>
              <a:rPr lang="en-US" sz="2200" dirty="0"/>
              <a:t>coating system </a:t>
            </a:r>
            <a:endParaRPr lang="en-US" sz="2200" dirty="0" smtClean="0"/>
          </a:p>
          <a:p>
            <a:pPr lvl="2"/>
            <a:r>
              <a:rPr lang="en-US" sz="2200" dirty="0" smtClean="0"/>
              <a:t>Provides </a:t>
            </a:r>
            <a:r>
              <a:rPr lang="en-US" sz="2200" dirty="0"/>
              <a:t>an environmentally friendly barrier to corrosive soils. </a:t>
            </a:r>
          </a:p>
          <a:p>
            <a:pPr lvl="1"/>
            <a:r>
              <a:rPr lang="en-US" sz="2200" dirty="0" smtClean="0"/>
              <a:t>Best option would be galvanized with </a:t>
            </a:r>
            <a:r>
              <a:rPr lang="en-US" sz="2200" dirty="0" err="1" smtClean="0"/>
              <a:t>CorroCote</a:t>
            </a:r>
            <a:endParaRPr lang="en-US" sz="2200" dirty="0"/>
          </a:p>
          <a:p>
            <a:r>
              <a:rPr lang="en-US" sz="2600" dirty="0" smtClean="0"/>
              <a:t>Aluminum Poles:</a:t>
            </a:r>
          </a:p>
          <a:p>
            <a:pPr lvl="1"/>
            <a:r>
              <a:rPr lang="en-US" sz="2200" dirty="0" smtClean="0"/>
              <a:t>Standard - </a:t>
            </a:r>
            <a:r>
              <a:rPr lang="en-US" sz="2200" dirty="0"/>
              <a:t>embedded </a:t>
            </a:r>
            <a:r>
              <a:rPr lang="en-US" sz="2200" dirty="0" smtClean="0"/>
              <a:t>section coated </a:t>
            </a:r>
            <a:r>
              <a:rPr lang="en-US" sz="2200" dirty="0"/>
              <a:t>inside and outside with </a:t>
            </a:r>
            <a:r>
              <a:rPr lang="en-US" sz="2200" dirty="0" smtClean="0"/>
              <a:t>gray epoxy zinc </a:t>
            </a:r>
            <a:r>
              <a:rPr lang="en-US" sz="2200" dirty="0"/>
              <a:t>rich </a:t>
            </a:r>
            <a:r>
              <a:rPr lang="en-US" sz="2200" dirty="0" smtClean="0"/>
              <a:t>paint – 6” above grade</a:t>
            </a:r>
          </a:p>
          <a:p>
            <a:pPr lvl="1"/>
            <a:r>
              <a:rPr lang="en-US" sz="2200" dirty="0" smtClean="0"/>
              <a:t>Ask about advanced finish options if needed</a:t>
            </a:r>
          </a:p>
        </p:txBody>
      </p:sp>
    </p:spTree>
    <p:extLst>
      <p:ext uri="{BB962C8B-B14F-4D97-AF65-F5344CB8AC3E}">
        <p14:creationId xmlns:p14="http://schemas.microsoft.com/office/powerpoint/2010/main" val="2567794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Aluminum – Brushed Satin</a:t>
            </a:r>
            <a:endParaRPr lang="en-US" dirty="0"/>
          </a:p>
        </p:txBody>
      </p:sp>
      <p:sp>
        <p:nvSpPr>
          <p:cNvPr id="4" name="Content Placeholder 3"/>
          <p:cNvSpPr>
            <a:spLocks noGrp="1"/>
          </p:cNvSpPr>
          <p:nvPr>
            <p:ph sz="quarter" idx="1"/>
          </p:nvPr>
        </p:nvSpPr>
        <p:spPr>
          <a:xfrm>
            <a:off x="644274" y="1339850"/>
            <a:ext cx="11547725" cy="4724400"/>
          </a:xfrm>
        </p:spPr>
        <p:txBody>
          <a:bodyPr/>
          <a:lstStyle/>
          <a:p>
            <a:r>
              <a:rPr lang="en-US" sz="2800" dirty="0" smtClean="0"/>
              <a:t>Unfinished aluminum surface</a:t>
            </a:r>
          </a:p>
          <a:p>
            <a:pPr lvl="1"/>
            <a:r>
              <a:rPr lang="en-US" sz="2400" dirty="0" smtClean="0"/>
              <a:t>Rotary spun and polished with 50-80 grit sandpaper</a:t>
            </a:r>
          </a:p>
          <a:p>
            <a:pPr lvl="1"/>
            <a:r>
              <a:rPr lang="en-US" sz="2400" dirty="0" smtClean="0"/>
              <a:t>This abrasive technique removes tapering marks, surface imperfections, and mill marks</a:t>
            </a:r>
          </a:p>
          <a:p>
            <a:pPr lvl="2"/>
            <a:r>
              <a:rPr lang="en-US" sz="2000" dirty="0" smtClean="0"/>
              <a:t>Creates a uniform surface</a:t>
            </a:r>
          </a:p>
          <a:p>
            <a:pPr lvl="2"/>
            <a:r>
              <a:rPr lang="en-US" sz="2000" dirty="0" smtClean="0"/>
              <a:t>Accepts paint and anodized finishes</a:t>
            </a:r>
          </a:p>
        </p:txBody>
      </p:sp>
      <p:pic>
        <p:nvPicPr>
          <p:cNvPr id="5" name="Picture 4" descr="MVC-028S"/>
          <p:cNvPicPr>
            <a:picLocks noChangeAspect="1" noChangeArrowheads="1"/>
          </p:cNvPicPr>
          <p:nvPr/>
        </p:nvPicPr>
        <p:blipFill>
          <a:blip r:embed="rId3"/>
          <a:srcRect/>
          <a:stretch>
            <a:fillRect/>
          </a:stretch>
        </p:blipFill>
        <p:spPr bwMode="auto">
          <a:xfrm>
            <a:off x="5949828" y="3702050"/>
            <a:ext cx="3225799" cy="2419350"/>
          </a:xfrm>
          <a:prstGeom prst="rect">
            <a:avLst/>
          </a:prstGeom>
          <a:noFill/>
          <a:ln w="25400">
            <a:noFill/>
            <a:miter lim="800000"/>
            <a:headEnd/>
            <a:tailEnd/>
          </a:ln>
        </p:spPr>
      </p:pic>
      <p:pic>
        <p:nvPicPr>
          <p:cNvPr id="6" name="Content Placeholder 3" descr="MVC-025S"/>
          <p:cNvPicPr>
            <a:picLocks noChangeAspect="1" noChangeArrowheads="1"/>
          </p:cNvPicPr>
          <p:nvPr/>
        </p:nvPicPr>
        <p:blipFill>
          <a:blip r:embed="rId4"/>
          <a:srcRect t="12698"/>
          <a:stretch>
            <a:fillRect/>
          </a:stretch>
        </p:blipFill>
        <p:spPr bwMode="auto">
          <a:xfrm>
            <a:off x="1998598" y="3702050"/>
            <a:ext cx="3694991" cy="2419350"/>
          </a:xfrm>
          <a:prstGeom prst="rect">
            <a:avLst/>
          </a:prstGeom>
          <a:noFill/>
          <a:ln w="25400">
            <a:noFill/>
          </a:ln>
        </p:spPr>
      </p:pic>
    </p:spTree>
    <p:extLst>
      <p:ext uri="{BB962C8B-B14F-4D97-AF65-F5344CB8AC3E}">
        <p14:creationId xmlns:p14="http://schemas.microsoft.com/office/powerpoint/2010/main" val="1749721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Aluminum – Anodized </a:t>
            </a:r>
            <a:r>
              <a:rPr lang="en-US" dirty="0"/>
              <a:t>/ </a:t>
            </a:r>
            <a:r>
              <a:rPr lang="en-US" dirty="0" err="1" smtClean="0"/>
              <a:t>Duranodic</a:t>
            </a:r>
            <a:endParaRPr lang="en-US" dirty="0"/>
          </a:p>
        </p:txBody>
      </p:sp>
      <p:sp>
        <p:nvSpPr>
          <p:cNvPr id="5" name="Content Placeholder 3"/>
          <p:cNvSpPr txBox="1">
            <a:spLocks/>
          </p:cNvSpPr>
          <p:nvPr/>
        </p:nvSpPr>
        <p:spPr>
          <a:xfrm>
            <a:off x="609600" y="1600199"/>
            <a:ext cx="9327219" cy="5033433"/>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Anodized</a:t>
            </a:r>
          </a:p>
          <a:p>
            <a:pPr lvl="1"/>
            <a:r>
              <a:rPr lang="en-US" dirty="0" smtClean="0"/>
              <a:t>Electrolytic process in an acid solution which increases the thickness of the natural oxide layer</a:t>
            </a:r>
          </a:p>
          <a:p>
            <a:pPr lvl="2"/>
            <a:r>
              <a:rPr lang="en-US" dirty="0" smtClean="0"/>
              <a:t>Increases the corrosion and wear resistance of the metal</a:t>
            </a:r>
          </a:p>
          <a:p>
            <a:r>
              <a:rPr lang="en-US" dirty="0" err="1" smtClean="0"/>
              <a:t>Duranodic</a:t>
            </a:r>
            <a:endParaRPr lang="en-US" dirty="0" smtClean="0"/>
          </a:p>
          <a:p>
            <a:pPr lvl="1"/>
            <a:r>
              <a:rPr lang="en-US" dirty="0" smtClean="0"/>
              <a:t>Type of anodized finish that has become the name for integral color</a:t>
            </a:r>
          </a:p>
          <a:p>
            <a:pPr lvl="2"/>
            <a:r>
              <a:rPr lang="en-US" dirty="0" smtClean="0"/>
              <a:t>Anodizing and coloring take place in a single step</a:t>
            </a:r>
          </a:p>
          <a:p>
            <a:r>
              <a:rPr lang="en-US" dirty="0" smtClean="0"/>
              <a:t>Anodized / </a:t>
            </a:r>
            <a:r>
              <a:rPr lang="en-US" dirty="0" err="1" smtClean="0"/>
              <a:t>Duranodic</a:t>
            </a:r>
            <a:r>
              <a:rPr lang="en-US" dirty="0" smtClean="0"/>
              <a:t> Colors</a:t>
            </a:r>
          </a:p>
          <a:p>
            <a:pPr lvl="1"/>
            <a:r>
              <a:rPr lang="en-US" dirty="0" smtClean="0"/>
              <a:t>Clear, light bronze, medium bronze, dark bronze, and black</a:t>
            </a:r>
            <a:endParaRPr lang="en-US" dirty="0"/>
          </a:p>
        </p:txBody>
      </p:sp>
      <p:grpSp>
        <p:nvGrpSpPr>
          <p:cNvPr id="3" name="Group 2"/>
          <p:cNvGrpSpPr/>
          <p:nvPr/>
        </p:nvGrpSpPr>
        <p:grpSpPr>
          <a:xfrm>
            <a:off x="2819400" y="5029200"/>
            <a:ext cx="6117279" cy="897747"/>
            <a:chOff x="2359971" y="4966294"/>
            <a:chExt cx="6117279" cy="897747"/>
          </a:xfrm>
        </p:grpSpPr>
        <p:pic>
          <p:nvPicPr>
            <p:cNvPr id="4" name="Picture 2" descr="C:\Users\EMD4\AppData\Local\Microsoft\Windows\Temporary Internet Files\Content.Outlook\GTI64XGA\Anodized-Advisory-Document (2).jpg"/>
            <p:cNvPicPr>
              <a:picLocks noChangeAspect="1" noChangeArrowheads="1"/>
            </p:cNvPicPr>
            <p:nvPr/>
          </p:nvPicPr>
          <p:blipFill rotWithShape="1">
            <a:blip r:embed="rId2">
              <a:extLst>
                <a:ext uri="{28A0092B-C50C-407E-A947-70E740481C1C}">
                  <a14:useLocalDpi xmlns:a14="http://schemas.microsoft.com/office/drawing/2010/main" val="0"/>
                </a:ext>
              </a:extLst>
            </a:blip>
            <a:srcRect l="63859" t="60352" r="13217" b="26163"/>
            <a:stretch/>
          </p:blipFill>
          <p:spPr bwMode="auto">
            <a:xfrm>
              <a:off x="5029200" y="5050909"/>
              <a:ext cx="1066800" cy="813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MD4\AppData\Local\Microsoft\Windows\Temporary Internet Files\Content.Outlook\GTI64XGA\Anodized-Advisory-Document (2).jpg"/>
            <p:cNvPicPr>
              <a:picLocks noChangeAspect="1" noChangeArrowheads="1"/>
            </p:cNvPicPr>
            <p:nvPr/>
          </p:nvPicPr>
          <p:blipFill rotWithShape="1">
            <a:blip r:embed="rId2">
              <a:extLst>
                <a:ext uri="{28A0092B-C50C-407E-A947-70E740481C1C}">
                  <a14:useLocalDpi xmlns:a14="http://schemas.microsoft.com/office/drawing/2010/main" val="0"/>
                </a:ext>
              </a:extLst>
            </a:blip>
            <a:srcRect l="40935" t="72989" r="37779" b="12805"/>
            <a:stretch/>
          </p:blipFill>
          <p:spPr bwMode="auto">
            <a:xfrm>
              <a:off x="7486650" y="4966294"/>
              <a:ext cx="990600" cy="856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EMD4\AppData\Local\Microsoft\Windows\Temporary Internet Files\Content.Outlook\GTI64XGA\Anodized-Advisory-Document (2).jpg"/>
            <p:cNvPicPr>
              <a:picLocks noChangeAspect="1" noChangeArrowheads="1"/>
            </p:cNvPicPr>
            <p:nvPr/>
          </p:nvPicPr>
          <p:blipFill rotWithShape="1">
            <a:blip r:embed="rId2">
              <a:extLst>
                <a:ext uri="{28A0092B-C50C-407E-A947-70E740481C1C}">
                  <a14:useLocalDpi xmlns:a14="http://schemas.microsoft.com/office/drawing/2010/main" val="0"/>
                </a:ext>
              </a:extLst>
            </a:blip>
            <a:srcRect l="15393" t="73294" r="60726" b="12805"/>
            <a:stretch/>
          </p:blipFill>
          <p:spPr bwMode="auto">
            <a:xfrm>
              <a:off x="6156190" y="4990750"/>
              <a:ext cx="1111385" cy="838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EMD4\AppData\Local\Microsoft\Windows\Temporary Internet Files\Content.Outlook\GTI64XGA\Anodized-Advisory-Document (2).jpg"/>
            <p:cNvPicPr>
              <a:picLocks noChangeAspect="1" noChangeArrowheads="1"/>
            </p:cNvPicPr>
            <p:nvPr/>
          </p:nvPicPr>
          <p:blipFill rotWithShape="1">
            <a:blip r:embed="rId2">
              <a:extLst>
                <a:ext uri="{28A0092B-C50C-407E-A947-70E740481C1C}">
                  <a14:useLocalDpi xmlns:a14="http://schemas.microsoft.com/office/drawing/2010/main" val="0"/>
                </a:ext>
              </a:extLst>
            </a:blip>
            <a:srcRect l="14737" t="60352" r="60726" b="26706"/>
            <a:stretch/>
          </p:blipFill>
          <p:spPr bwMode="auto">
            <a:xfrm>
              <a:off x="2359971" y="5034874"/>
              <a:ext cx="1141880" cy="7804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EMD4\AppData\Local\Microsoft\Windows\Temporary Internet Files\Content.Outlook\GTI64XGA\Anodized-Advisory-Document (2).jpg"/>
            <p:cNvPicPr>
              <a:picLocks noChangeAspect="1" noChangeArrowheads="1"/>
            </p:cNvPicPr>
            <p:nvPr/>
          </p:nvPicPr>
          <p:blipFill rotWithShape="1">
            <a:blip r:embed="rId2">
              <a:extLst>
                <a:ext uri="{28A0092B-C50C-407E-A947-70E740481C1C}">
                  <a14:useLocalDpi xmlns:a14="http://schemas.microsoft.com/office/drawing/2010/main" val="0"/>
                </a:ext>
              </a:extLst>
            </a:blip>
            <a:srcRect l="41457" t="59532" r="37256" b="26262"/>
            <a:stretch/>
          </p:blipFill>
          <p:spPr bwMode="auto">
            <a:xfrm>
              <a:off x="3807822" y="4996774"/>
              <a:ext cx="990600" cy="8566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1101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Aluminum – Anodized / </a:t>
            </a:r>
            <a:r>
              <a:rPr lang="en-US" dirty="0" err="1"/>
              <a:t>Duranodic</a:t>
            </a:r>
            <a:endParaRPr lang="en-US" dirty="0"/>
          </a:p>
        </p:txBody>
      </p:sp>
      <p:sp>
        <p:nvSpPr>
          <p:cNvPr id="4" name="Content Placeholder 3"/>
          <p:cNvSpPr>
            <a:spLocks noGrp="1"/>
          </p:cNvSpPr>
          <p:nvPr>
            <p:ph sz="quarter" idx="1"/>
          </p:nvPr>
        </p:nvSpPr>
        <p:spPr>
          <a:xfrm>
            <a:off x="469669" y="1429193"/>
            <a:ext cx="6235931" cy="4351338"/>
          </a:xfrm>
        </p:spPr>
        <p:txBody>
          <a:bodyPr/>
          <a:lstStyle/>
          <a:p>
            <a:r>
              <a:rPr lang="en-US" sz="2800" dirty="0" smtClean="0"/>
              <a:t>Cautions</a:t>
            </a:r>
          </a:p>
          <a:p>
            <a:pPr lvl="1"/>
            <a:r>
              <a:rPr lang="en-US" sz="2400" dirty="0" smtClean="0"/>
              <a:t>Since the metal itself is changing in color, different alloys take the color differently</a:t>
            </a:r>
          </a:p>
          <a:p>
            <a:pPr lvl="1"/>
            <a:r>
              <a:rPr lang="en-US" sz="2400" dirty="0" smtClean="0"/>
              <a:t>Subtle tint and color differences</a:t>
            </a:r>
          </a:p>
          <a:p>
            <a:pPr lvl="2"/>
            <a:r>
              <a:rPr lang="en-US" sz="2200" dirty="0" smtClean="0"/>
              <a:t>Tubing</a:t>
            </a:r>
          </a:p>
          <a:p>
            <a:pPr lvl="2"/>
            <a:r>
              <a:rPr lang="en-US" sz="2200" dirty="0" smtClean="0"/>
              <a:t>Castings</a:t>
            </a:r>
          </a:p>
          <a:p>
            <a:pPr lvl="2"/>
            <a:r>
              <a:rPr lang="en-US" sz="2200" dirty="0" smtClean="0"/>
              <a:t>Welds</a:t>
            </a:r>
          </a:p>
          <a:p>
            <a:pPr lvl="1"/>
            <a:r>
              <a:rPr lang="en-US" sz="2400" dirty="0" smtClean="0"/>
              <a:t>These variations are unavoidable and are not defects</a:t>
            </a:r>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556269" y="1429193"/>
            <a:ext cx="3429000" cy="460579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2229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2017 Color Pallet Structures">
      <a:dk1>
        <a:srgbClr val="000000"/>
      </a:dk1>
      <a:lt1>
        <a:srgbClr val="FFFFFF"/>
      </a:lt1>
      <a:dk2>
        <a:srgbClr val="595959"/>
      </a:dk2>
      <a:lt2>
        <a:srgbClr val="EBDDC3"/>
      </a:lt2>
      <a:accent1>
        <a:srgbClr val="13485B"/>
      </a:accent1>
      <a:accent2>
        <a:srgbClr val="C3D940"/>
      </a:accent2>
      <a:accent3>
        <a:srgbClr val="464646"/>
      </a:accent3>
      <a:accent4>
        <a:srgbClr val="7BA79D"/>
      </a:accent4>
      <a:accent5>
        <a:srgbClr val="968C8C"/>
      </a:accent5>
      <a:accent6>
        <a:srgbClr val="5CB1E3"/>
      </a:accent6>
      <a:hlink>
        <a:srgbClr val="4EACCE"/>
      </a:hlink>
      <a:folHlink>
        <a:srgbClr val="7044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0898276-3DD6-46BA-8615-C23C86B7DC80}" vid="{CC5BAEBC-9AD7-445F-85E0-D1626A803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DE86351C4BF642AFC6D5729DC686DE" ma:contentTypeVersion="0" ma:contentTypeDescription="Create a new document." ma:contentTypeScope="" ma:versionID="2416a2410f3adcd7f4c0fc4a7772f0d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49CECC18-1F98-45FD-B370-AD6FC980EC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5ADB38CA-1878-4844-BFB8-18456DA4A2E4}">
  <ds:schemaRefs>
    <ds:schemaRef ds:uri="http://schemas.microsoft.com/sharepoint/v3/contenttype/forms"/>
  </ds:schemaRefs>
</ds:datastoreItem>
</file>

<file path=customXml/itemProps3.xml><?xml version="1.0" encoding="utf-8"?>
<ds:datastoreItem xmlns:ds="http://schemas.openxmlformats.org/officeDocument/2006/customXml" ds:itemID="{00FD08AF-C7F0-4FCD-BCAB-B4EC1A10D9A5}">
  <ds:schemaRefs>
    <ds:schemaRef ds:uri="http://schemas.microsoft.com/office/2006/documentManagement/types"/>
    <ds:schemaRef ds:uri="http://purl.org/dc/terms/"/>
    <ds:schemaRef ds:uri="http://purl.org/dc/dcmitype/"/>
    <ds:schemaRef ds:uri="http://schemas.microsoft.com/office/2006/metadata/propertie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7342</TotalTime>
  <Words>1310</Words>
  <Application>Microsoft Office PowerPoint</Application>
  <PresentationFormat>Widescreen</PresentationFormat>
  <Paragraphs>147</Paragraphs>
  <Slides>16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Cooper Black</vt:lpstr>
      <vt:lpstr>Theme1</vt:lpstr>
      <vt:lpstr>Coatings </vt:lpstr>
      <vt:lpstr>PowerPoint Presentation</vt:lpstr>
      <vt:lpstr>Steel – Galvanized</vt:lpstr>
      <vt:lpstr>Steel – Galvanized</vt:lpstr>
      <vt:lpstr>Steel – Paint Over Galvanized</vt:lpstr>
      <vt:lpstr>Embedded Pole Protection</vt:lpstr>
      <vt:lpstr>Aluminum – Brushed Satin</vt:lpstr>
      <vt:lpstr>Aluminum – Anodized / Duranodic</vt:lpstr>
      <vt:lpstr>Aluminum – Anodized / Duranodic</vt:lpstr>
      <vt:lpstr>Liquid and Powder Paint – Steel &amp; Alum.</vt:lpstr>
      <vt:lpstr>Steel – Coating Warranty</vt:lpstr>
      <vt:lpstr>Aluminum – Paint Over Anodized</vt:lpstr>
      <vt:lpstr>Aluminum – Paint Over Chromate</vt:lpstr>
      <vt:lpstr>Special Paint – Wilshire Grand Hotel </vt:lpstr>
      <vt:lpstr>Coatings with Extended Warranties</vt:lpstr>
      <vt:lpstr>THANK YOU!</vt:lpstr>
    </vt:vector>
  </TitlesOfParts>
  <Company>Valmont Industries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Kathy Kirstine</dc:creator>
  <cp:lastModifiedBy>Gage, Daniel T.</cp:lastModifiedBy>
  <cp:revision>393</cp:revision>
  <cp:lastPrinted>2014-02-04T13:30:31Z</cp:lastPrinted>
  <dcterms:created xsi:type="dcterms:W3CDTF">2010-02-11T20:11:44Z</dcterms:created>
  <dcterms:modified xsi:type="dcterms:W3CDTF">2017-08-14T15:55:07Z</dcterms:modified>
</cp:coreProperties>
</file>